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gif" ContentType="image/gif"/>
  <Override PartName="/ppt/notesSlides/notesSlide6.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037"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92CA2D-9C23-4AA5-9BA6-EF7AE93CA977}" type="doc">
      <dgm:prSet loTypeId="urn:microsoft.com/office/officeart/2005/8/layout/radial2" loCatId="relationship" qsTypeId="urn:microsoft.com/office/officeart/2005/8/quickstyle/simple1#1" qsCatId="simple" csTypeId="urn:microsoft.com/office/officeart/2005/8/colors/accent1_2#1" csCatId="accent1" phldr="1"/>
      <dgm:spPr/>
      <dgm:t>
        <a:bodyPr/>
        <a:lstStyle/>
        <a:p>
          <a:endParaRPr lang="en-US"/>
        </a:p>
      </dgm:t>
    </dgm:pt>
    <dgm:pt modelId="{F87743AA-9B62-48AA-B624-A467F69AE744}">
      <dgm:prSet phldrT="[Text]"/>
      <dgm:spPr>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t>exposure</a:t>
          </a:r>
          <a:endParaRPr lang="en-US" dirty="0"/>
        </a:p>
      </dgm:t>
    </dgm:pt>
    <dgm:pt modelId="{84CCFB37-C8DB-4798-8CF9-2D5CC5844011}" type="parTrans" cxnId="{98D4FC5D-09CA-42DC-A85D-05647FC15CDA}">
      <dgm:prSet/>
      <dgm:spPr>
        <a:ln w="31750">
          <a:solidFill>
            <a:schemeClr val="bg1">
              <a:lumMod val="75000"/>
            </a:schemeClr>
          </a:solidFill>
          <a:prstDash val="sysDot"/>
        </a:ln>
      </dgm:spPr>
      <dgm:t>
        <a:bodyPr/>
        <a:lstStyle/>
        <a:p>
          <a:endParaRPr lang="en-US"/>
        </a:p>
      </dgm:t>
    </dgm:pt>
    <dgm:pt modelId="{CB529411-5CC0-4B41-90E1-68139E60E840}" type="sibTrans" cxnId="{98D4FC5D-09CA-42DC-A85D-05647FC15CDA}">
      <dgm:prSet/>
      <dgm:spPr/>
      <dgm:t>
        <a:bodyPr/>
        <a:lstStyle/>
        <a:p>
          <a:endParaRPr lang="en-US"/>
        </a:p>
      </dgm:t>
    </dgm:pt>
    <dgm:pt modelId="{7E970C24-C094-4612-AA78-395DCF2648A0}">
      <dgm:prSet phldrT="[Text]" custT="1"/>
      <dgm:spPr/>
      <dgm:t>
        <a:bodyPr/>
        <a:lstStyle/>
        <a:p>
          <a:r>
            <a:rPr lang="en-US" sz="2000" dirty="0" smtClean="0">
              <a:latin typeface="Arial" pitchFamily="34" charset="0"/>
              <a:cs typeface="Arial" pitchFamily="34" charset="0"/>
            </a:rPr>
            <a:t>HIV exposure happens when infected body fluids come in contact with a person</a:t>
          </a:r>
          <a:endParaRPr lang="en-US" sz="2000" dirty="0">
            <a:latin typeface="Arial" pitchFamily="34" charset="0"/>
            <a:cs typeface="Arial" pitchFamily="34" charset="0"/>
          </a:endParaRPr>
        </a:p>
      </dgm:t>
    </dgm:pt>
    <dgm:pt modelId="{2CB689AF-F89E-4476-9DA6-8FBB8515BC78}" type="parTrans" cxnId="{5CF49F65-094A-4E26-946A-28DDC6FE11DF}">
      <dgm:prSet/>
      <dgm:spPr/>
      <dgm:t>
        <a:bodyPr/>
        <a:lstStyle/>
        <a:p>
          <a:endParaRPr lang="en-US"/>
        </a:p>
      </dgm:t>
    </dgm:pt>
    <dgm:pt modelId="{59A27C3C-1D6C-4274-8EE5-6B6919D98DCA}" type="sibTrans" cxnId="{5CF49F65-094A-4E26-946A-28DDC6FE11DF}">
      <dgm:prSet/>
      <dgm:spPr/>
      <dgm:t>
        <a:bodyPr/>
        <a:lstStyle/>
        <a:p>
          <a:endParaRPr lang="en-US"/>
        </a:p>
      </dgm:t>
    </dgm:pt>
    <dgm:pt modelId="{9E790344-7160-4148-9B58-F25DAD773F26}">
      <dgm:prSet phldrT="[Text]"/>
      <dgm:spPr>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dirty="0" smtClean="0"/>
            <a:t>infection</a:t>
          </a:r>
          <a:endParaRPr lang="en-US" dirty="0"/>
        </a:p>
      </dgm:t>
    </dgm:pt>
    <dgm:pt modelId="{9BA54E2E-15D8-4590-9C54-19E46860BA2C}" type="parTrans" cxnId="{B17AB414-9794-45F5-A83A-9F5B2766D4E2}">
      <dgm:prSet/>
      <dgm:spPr>
        <a:ln w="31750">
          <a:solidFill>
            <a:schemeClr val="bg1">
              <a:lumMod val="75000"/>
            </a:schemeClr>
          </a:solidFill>
          <a:prstDash val="sysDot"/>
        </a:ln>
      </dgm:spPr>
      <dgm:t>
        <a:bodyPr/>
        <a:lstStyle/>
        <a:p>
          <a:endParaRPr lang="en-US"/>
        </a:p>
      </dgm:t>
    </dgm:pt>
    <dgm:pt modelId="{A752D730-9600-4EC6-8D54-2109D8F249AE}" type="sibTrans" cxnId="{B17AB414-9794-45F5-A83A-9F5B2766D4E2}">
      <dgm:prSet/>
      <dgm:spPr/>
      <dgm:t>
        <a:bodyPr/>
        <a:lstStyle/>
        <a:p>
          <a:endParaRPr lang="en-US"/>
        </a:p>
      </dgm:t>
    </dgm:pt>
    <dgm:pt modelId="{B0155F90-CD19-41BF-85F7-A6C9A6D50952}">
      <dgm:prSet phldrT="[Text]" custT="1"/>
      <dgm:spPr/>
      <dgm:t>
        <a:bodyPr/>
        <a:lstStyle/>
        <a:p>
          <a:r>
            <a:rPr lang="en-US" sz="2000" dirty="0" smtClean="0">
              <a:latin typeface="Arial" pitchFamily="34" charset="0"/>
              <a:cs typeface="Arial" pitchFamily="34" charset="0"/>
            </a:rPr>
            <a:t>HIV infection happens when the virus enters a human cell and multiplies, creating more viruses</a:t>
          </a:r>
          <a:endParaRPr lang="en-US" sz="2000" dirty="0">
            <a:latin typeface="Arial" pitchFamily="34" charset="0"/>
            <a:cs typeface="Arial" pitchFamily="34" charset="0"/>
          </a:endParaRPr>
        </a:p>
      </dgm:t>
    </dgm:pt>
    <dgm:pt modelId="{3C5A656A-6831-462C-8CA2-DE6469096F5C}" type="parTrans" cxnId="{FC0F70F4-69CB-4C63-99AD-686C4973C024}">
      <dgm:prSet/>
      <dgm:spPr/>
      <dgm:t>
        <a:bodyPr/>
        <a:lstStyle/>
        <a:p>
          <a:endParaRPr lang="en-US"/>
        </a:p>
      </dgm:t>
    </dgm:pt>
    <dgm:pt modelId="{9DC7CE15-702F-402D-8F9E-B21F512484ED}" type="sibTrans" cxnId="{FC0F70F4-69CB-4C63-99AD-686C4973C024}">
      <dgm:prSet/>
      <dgm:spPr/>
      <dgm:t>
        <a:bodyPr/>
        <a:lstStyle/>
        <a:p>
          <a:endParaRPr lang="en-US"/>
        </a:p>
      </dgm:t>
    </dgm:pt>
    <dgm:pt modelId="{FACCEAD9-88FE-4F17-80DE-AD58AA13FB48}" type="pres">
      <dgm:prSet presAssocID="{3392CA2D-9C23-4AA5-9BA6-EF7AE93CA977}" presName="composite" presStyleCnt="0">
        <dgm:presLayoutVars>
          <dgm:chMax val="5"/>
          <dgm:dir/>
          <dgm:animLvl val="ctr"/>
          <dgm:resizeHandles val="exact"/>
        </dgm:presLayoutVars>
      </dgm:prSet>
      <dgm:spPr/>
      <dgm:t>
        <a:bodyPr/>
        <a:lstStyle/>
        <a:p>
          <a:endParaRPr lang="en-US"/>
        </a:p>
      </dgm:t>
    </dgm:pt>
    <dgm:pt modelId="{E11BD101-E0B5-476C-A360-32AA4964D2BC}" type="pres">
      <dgm:prSet presAssocID="{3392CA2D-9C23-4AA5-9BA6-EF7AE93CA977}" presName="cycle" presStyleCnt="0"/>
      <dgm:spPr/>
    </dgm:pt>
    <dgm:pt modelId="{2B1FA9FB-9D14-4E28-992F-96270AD0CB74}" type="pres">
      <dgm:prSet presAssocID="{3392CA2D-9C23-4AA5-9BA6-EF7AE93CA977}" presName="centerShape" presStyleCnt="0"/>
      <dgm:spPr/>
    </dgm:pt>
    <dgm:pt modelId="{40644952-A28B-4746-A9A8-0D9E5C429189}" type="pres">
      <dgm:prSet presAssocID="{3392CA2D-9C23-4AA5-9BA6-EF7AE93CA977}" presName="connSite" presStyleLbl="node1" presStyleIdx="0" presStyleCnt="3"/>
      <dgm:spPr/>
    </dgm:pt>
    <dgm:pt modelId="{51F4EAD3-1682-4678-A02B-7707F22B1C85}" type="pres">
      <dgm:prSet presAssocID="{3392CA2D-9C23-4AA5-9BA6-EF7AE93CA977}" presName="visible" presStyleLbl="node1" presStyleIdx="0" presStyleCnt="3"/>
      <dgm:spPr>
        <a:blipFill rotWithShape="0">
          <a:blip xmlns:r="http://schemas.openxmlformats.org/officeDocument/2006/relationships" r:embed="rId1"/>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endParaRPr lang="en-US"/>
        </a:p>
      </dgm:t>
    </dgm:pt>
    <dgm:pt modelId="{63E94016-D3A5-4FCE-8301-70944FF87E8F}" type="pres">
      <dgm:prSet presAssocID="{84CCFB37-C8DB-4798-8CF9-2D5CC5844011}" presName="Name25" presStyleLbl="parChTrans1D1" presStyleIdx="0" presStyleCnt="2"/>
      <dgm:spPr/>
      <dgm:t>
        <a:bodyPr/>
        <a:lstStyle/>
        <a:p>
          <a:endParaRPr lang="en-US"/>
        </a:p>
      </dgm:t>
    </dgm:pt>
    <dgm:pt modelId="{C8452CED-EBC5-4585-8101-7D13C68CE06D}" type="pres">
      <dgm:prSet presAssocID="{F87743AA-9B62-48AA-B624-A467F69AE744}" presName="node" presStyleCnt="0"/>
      <dgm:spPr/>
    </dgm:pt>
    <dgm:pt modelId="{2351FE39-4179-4DB3-94A8-84EFD1524303}" type="pres">
      <dgm:prSet presAssocID="{F87743AA-9B62-48AA-B624-A467F69AE744}" presName="parentNode" presStyleLbl="node1" presStyleIdx="1" presStyleCnt="3">
        <dgm:presLayoutVars>
          <dgm:chMax val="1"/>
          <dgm:bulletEnabled val="1"/>
        </dgm:presLayoutVars>
      </dgm:prSet>
      <dgm:spPr/>
      <dgm:t>
        <a:bodyPr/>
        <a:lstStyle/>
        <a:p>
          <a:endParaRPr lang="en-US"/>
        </a:p>
      </dgm:t>
    </dgm:pt>
    <dgm:pt modelId="{0BE2FF25-E3C6-4F63-A072-FBDC9C3F6BED}" type="pres">
      <dgm:prSet presAssocID="{F87743AA-9B62-48AA-B624-A467F69AE744}" presName="childNode" presStyleLbl="revTx" presStyleIdx="0" presStyleCnt="2">
        <dgm:presLayoutVars>
          <dgm:bulletEnabled val="1"/>
        </dgm:presLayoutVars>
      </dgm:prSet>
      <dgm:spPr/>
      <dgm:t>
        <a:bodyPr/>
        <a:lstStyle/>
        <a:p>
          <a:endParaRPr lang="en-US"/>
        </a:p>
      </dgm:t>
    </dgm:pt>
    <dgm:pt modelId="{9D3DC158-D5CF-44D3-AC74-FD003E28D70A}" type="pres">
      <dgm:prSet presAssocID="{9BA54E2E-15D8-4590-9C54-19E46860BA2C}" presName="Name25" presStyleLbl="parChTrans1D1" presStyleIdx="1" presStyleCnt="2"/>
      <dgm:spPr/>
      <dgm:t>
        <a:bodyPr/>
        <a:lstStyle/>
        <a:p>
          <a:endParaRPr lang="en-US"/>
        </a:p>
      </dgm:t>
    </dgm:pt>
    <dgm:pt modelId="{6194B5B1-7CCE-4DCF-AE16-59A56DECF32E}" type="pres">
      <dgm:prSet presAssocID="{9E790344-7160-4148-9B58-F25DAD773F26}" presName="node" presStyleCnt="0"/>
      <dgm:spPr/>
    </dgm:pt>
    <dgm:pt modelId="{8176EEDF-F573-4220-AC4D-C8DBE2CCB231}" type="pres">
      <dgm:prSet presAssocID="{9E790344-7160-4148-9B58-F25DAD773F26}" presName="parentNode" presStyleLbl="node1" presStyleIdx="2" presStyleCnt="3">
        <dgm:presLayoutVars>
          <dgm:chMax val="1"/>
          <dgm:bulletEnabled val="1"/>
        </dgm:presLayoutVars>
      </dgm:prSet>
      <dgm:spPr/>
      <dgm:t>
        <a:bodyPr/>
        <a:lstStyle/>
        <a:p>
          <a:endParaRPr lang="en-US"/>
        </a:p>
      </dgm:t>
    </dgm:pt>
    <dgm:pt modelId="{C302A07B-55BD-4964-87A5-153E84EB806C}" type="pres">
      <dgm:prSet presAssocID="{9E790344-7160-4148-9B58-F25DAD773F26}" presName="childNode" presStyleLbl="revTx" presStyleIdx="1" presStyleCnt="2">
        <dgm:presLayoutVars>
          <dgm:bulletEnabled val="1"/>
        </dgm:presLayoutVars>
      </dgm:prSet>
      <dgm:spPr/>
      <dgm:t>
        <a:bodyPr/>
        <a:lstStyle/>
        <a:p>
          <a:endParaRPr lang="en-US"/>
        </a:p>
      </dgm:t>
    </dgm:pt>
  </dgm:ptLst>
  <dgm:cxnLst>
    <dgm:cxn modelId="{B41EF2AA-B6BE-4725-BD3C-74C0C7095E8F}" type="presOf" srcId="{B0155F90-CD19-41BF-85F7-A6C9A6D50952}" destId="{C302A07B-55BD-4964-87A5-153E84EB806C}" srcOrd="0" destOrd="0" presId="urn:microsoft.com/office/officeart/2005/8/layout/radial2"/>
    <dgm:cxn modelId="{98D4FC5D-09CA-42DC-A85D-05647FC15CDA}" srcId="{3392CA2D-9C23-4AA5-9BA6-EF7AE93CA977}" destId="{F87743AA-9B62-48AA-B624-A467F69AE744}" srcOrd="0" destOrd="0" parTransId="{84CCFB37-C8DB-4798-8CF9-2D5CC5844011}" sibTransId="{CB529411-5CC0-4B41-90E1-68139E60E840}"/>
    <dgm:cxn modelId="{EAE08EC8-CC78-49DA-9C12-24B1FB35577A}" type="presOf" srcId="{9E790344-7160-4148-9B58-F25DAD773F26}" destId="{8176EEDF-F573-4220-AC4D-C8DBE2CCB231}" srcOrd="0" destOrd="0" presId="urn:microsoft.com/office/officeart/2005/8/layout/radial2"/>
    <dgm:cxn modelId="{5CF49F65-094A-4E26-946A-28DDC6FE11DF}" srcId="{F87743AA-9B62-48AA-B624-A467F69AE744}" destId="{7E970C24-C094-4612-AA78-395DCF2648A0}" srcOrd="0" destOrd="0" parTransId="{2CB689AF-F89E-4476-9DA6-8FBB8515BC78}" sibTransId="{59A27C3C-1D6C-4274-8EE5-6B6919D98DCA}"/>
    <dgm:cxn modelId="{A84A519F-D4D7-4347-A04B-A8587F88AD42}" type="presOf" srcId="{7E970C24-C094-4612-AA78-395DCF2648A0}" destId="{0BE2FF25-E3C6-4F63-A072-FBDC9C3F6BED}" srcOrd="0" destOrd="0" presId="urn:microsoft.com/office/officeart/2005/8/layout/radial2"/>
    <dgm:cxn modelId="{D95F78E8-7829-43B4-9205-4795B3D898C6}" type="presOf" srcId="{9BA54E2E-15D8-4590-9C54-19E46860BA2C}" destId="{9D3DC158-D5CF-44D3-AC74-FD003E28D70A}" srcOrd="0" destOrd="0" presId="urn:microsoft.com/office/officeart/2005/8/layout/radial2"/>
    <dgm:cxn modelId="{BE2BC4D6-54D2-4573-9D87-F72303BFA19E}" type="presOf" srcId="{F87743AA-9B62-48AA-B624-A467F69AE744}" destId="{2351FE39-4179-4DB3-94A8-84EFD1524303}" srcOrd="0" destOrd="0" presId="urn:microsoft.com/office/officeart/2005/8/layout/radial2"/>
    <dgm:cxn modelId="{BD260B3D-569A-4F19-BD26-D754839B5579}" type="presOf" srcId="{3392CA2D-9C23-4AA5-9BA6-EF7AE93CA977}" destId="{FACCEAD9-88FE-4F17-80DE-AD58AA13FB48}" srcOrd="0" destOrd="0" presId="urn:microsoft.com/office/officeart/2005/8/layout/radial2"/>
    <dgm:cxn modelId="{B17AB414-9794-45F5-A83A-9F5B2766D4E2}" srcId="{3392CA2D-9C23-4AA5-9BA6-EF7AE93CA977}" destId="{9E790344-7160-4148-9B58-F25DAD773F26}" srcOrd="1" destOrd="0" parTransId="{9BA54E2E-15D8-4590-9C54-19E46860BA2C}" sibTransId="{A752D730-9600-4EC6-8D54-2109D8F249AE}"/>
    <dgm:cxn modelId="{FC0F70F4-69CB-4C63-99AD-686C4973C024}" srcId="{9E790344-7160-4148-9B58-F25DAD773F26}" destId="{B0155F90-CD19-41BF-85F7-A6C9A6D50952}" srcOrd="0" destOrd="0" parTransId="{3C5A656A-6831-462C-8CA2-DE6469096F5C}" sibTransId="{9DC7CE15-702F-402D-8F9E-B21F512484ED}"/>
    <dgm:cxn modelId="{59DB8A28-E40F-437F-91F3-05E073317764}" type="presOf" srcId="{84CCFB37-C8DB-4798-8CF9-2D5CC5844011}" destId="{63E94016-D3A5-4FCE-8301-70944FF87E8F}" srcOrd="0" destOrd="0" presId="urn:microsoft.com/office/officeart/2005/8/layout/radial2"/>
    <dgm:cxn modelId="{AA78F1FB-85EA-4AA6-82B6-3A2E568C3658}" type="presParOf" srcId="{FACCEAD9-88FE-4F17-80DE-AD58AA13FB48}" destId="{E11BD101-E0B5-476C-A360-32AA4964D2BC}" srcOrd="0" destOrd="0" presId="urn:microsoft.com/office/officeart/2005/8/layout/radial2"/>
    <dgm:cxn modelId="{ECD34F2E-130D-4D93-B2A5-67E9FE98423F}" type="presParOf" srcId="{E11BD101-E0B5-476C-A360-32AA4964D2BC}" destId="{2B1FA9FB-9D14-4E28-992F-96270AD0CB74}" srcOrd="0" destOrd="0" presId="urn:microsoft.com/office/officeart/2005/8/layout/radial2"/>
    <dgm:cxn modelId="{F23B54E2-A6FC-44F6-B03C-D344C3EAECBC}" type="presParOf" srcId="{2B1FA9FB-9D14-4E28-992F-96270AD0CB74}" destId="{40644952-A28B-4746-A9A8-0D9E5C429189}" srcOrd="0" destOrd="0" presId="urn:microsoft.com/office/officeart/2005/8/layout/radial2"/>
    <dgm:cxn modelId="{E84F8C99-DD8D-42FD-8AF5-5FE4B254A09B}" type="presParOf" srcId="{2B1FA9FB-9D14-4E28-992F-96270AD0CB74}" destId="{51F4EAD3-1682-4678-A02B-7707F22B1C85}" srcOrd="1" destOrd="0" presId="urn:microsoft.com/office/officeart/2005/8/layout/radial2"/>
    <dgm:cxn modelId="{1DEE9FE9-EF32-40EC-B586-BACFDDE5ACA1}" type="presParOf" srcId="{E11BD101-E0B5-476C-A360-32AA4964D2BC}" destId="{63E94016-D3A5-4FCE-8301-70944FF87E8F}" srcOrd="1" destOrd="0" presId="urn:microsoft.com/office/officeart/2005/8/layout/radial2"/>
    <dgm:cxn modelId="{A4C7124A-359B-439D-BF07-06F449B4A1F4}" type="presParOf" srcId="{E11BD101-E0B5-476C-A360-32AA4964D2BC}" destId="{C8452CED-EBC5-4585-8101-7D13C68CE06D}" srcOrd="2" destOrd="0" presId="urn:microsoft.com/office/officeart/2005/8/layout/radial2"/>
    <dgm:cxn modelId="{EB366C6F-6120-4299-8958-9678497720C5}" type="presParOf" srcId="{C8452CED-EBC5-4585-8101-7D13C68CE06D}" destId="{2351FE39-4179-4DB3-94A8-84EFD1524303}" srcOrd="0" destOrd="0" presId="urn:microsoft.com/office/officeart/2005/8/layout/radial2"/>
    <dgm:cxn modelId="{8D3623EF-ADCC-46E1-95B4-5CD8034B1B58}" type="presParOf" srcId="{C8452CED-EBC5-4585-8101-7D13C68CE06D}" destId="{0BE2FF25-E3C6-4F63-A072-FBDC9C3F6BED}" srcOrd="1" destOrd="0" presId="urn:microsoft.com/office/officeart/2005/8/layout/radial2"/>
    <dgm:cxn modelId="{1D1CEDB9-F049-40CA-97DD-7749CFA4021C}" type="presParOf" srcId="{E11BD101-E0B5-476C-A360-32AA4964D2BC}" destId="{9D3DC158-D5CF-44D3-AC74-FD003E28D70A}" srcOrd="3" destOrd="0" presId="urn:microsoft.com/office/officeart/2005/8/layout/radial2"/>
    <dgm:cxn modelId="{19B2A0DA-EFC4-4EC9-9CA5-852EBC52EC4D}" type="presParOf" srcId="{E11BD101-E0B5-476C-A360-32AA4964D2BC}" destId="{6194B5B1-7CCE-4DCF-AE16-59A56DECF32E}" srcOrd="4" destOrd="0" presId="urn:microsoft.com/office/officeart/2005/8/layout/radial2"/>
    <dgm:cxn modelId="{55400CE9-4C82-4E8B-8323-9BAD92778472}" type="presParOf" srcId="{6194B5B1-7CCE-4DCF-AE16-59A56DECF32E}" destId="{8176EEDF-F573-4220-AC4D-C8DBE2CCB231}" srcOrd="0" destOrd="0" presId="urn:microsoft.com/office/officeart/2005/8/layout/radial2"/>
    <dgm:cxn modelId="{9B9EF4BD-E9F7-4292-9E6A-E759ADC1D336}" type="presParOf" srcId="{6194B5B1-7CCE-4DCF-AE16-59A56DECF32E}" destId="{C302A07B-55BD-4964-87A5-153E84EB806C}" srcOrd="1" destOrd="0" presId="urn:microsoft.com/office/officeart/2005/8/layout/radial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3DC158-D5CF-44D3-AC74-FD003E28D70A}">
      <dsp:nvSpPr>
        <dsp:cNvPr id="0" name=""/>
        <dsp:cNvSpPr/>
      </dsp:nvSpPr>
      <dsp:spPr>
        <a:xfrm rot="1754179">
          <a:off x="2335467" y="3227881"/>
          <a:ext cx="905637" cy="67851"/>
        </a:xfrm>
        <a:custGeom>
          <a:avLst/>
          <a:gdLst/>
          <a:ahLst/>
          <a:cxnLst/>
          <a:rect l="0" t="0" r="0" b="0"/>
          <a:pathLst>
            <a:path>
              <a:moveTo>
                <a:pt x="0" y="33925"/>
              </a:moveTo>
              <a:lnTo>
                <a:pt x="905637" y="33925"/>
              </a:lnTo>
            </a:path>
          </a:pathLst>
        </a:custGeom>
        <a:noFill/>
        <a:ln w="31750" cap="flat" cmpd="sng" algn="ctr">
          <a:solidFill>
            <a:schemeClr val="bg1">
              <a:lumMod val="75000"/>
            </a:schemeClr>
          </a:solidFill>
          <a:prstDash val="sysDot"/>
        </a:ln>
        <a:effectLst/>
      </dsp:spPr>
      <dsp:style>
        <a:lnRef idx="2">
          <a:scrgbClr r="0" g="0" b="0"/>
        </a:lnRef>
        <a:fillRef idx="0">
          <a:scrgbClr r="0" g="0" b="0"/>
        </a:fillRef>
        <a:effectRef idx="0">
          <a:scrgbClr r="0" g="0" b="0"/>
        </a:effectRef>
        <a:fontRef idx="minor"/>
      </dsp:style>
    </dsp:sp>
    <dsp:sp modelId="{63E94016-D3A5-4FCE-8301-70944FF87E8F}">
      <dsp:nvSpPr>
        <dsp:cNvPr id="0" name=""/>
        <dsp:cNvSpPr/>
      </dsp:nvSpPr>
      <dsp:spPr>
        <a:xfrm rot="19845821">
          <a:off x="2335467" y="1682666"/>
          <a:ext cx="905637" cy="67851"/>
        </a:xfrm>
        <a:custGeom>
          <a:avLst/>
          <a:gdLst/>
          <a:ahLst/>
          <a:cxnLst/>
          <a:rect l="0" t="0" r="0" b="0"/>
          <a:pathLst>
            <a:path>
              <a:moveTo>
                <a:pt x="0" y="33925"/>
              </a:moveTo>
              <a:lnTo>
                <a:pt x="905637" y="33925"/>
              </a:lnTo>
            </a:path>
          </a:pathLst>
        </a:custGeom>
        <a:noFill/>
        <a:ln w="31750" cap="flat" cmpd="sng" algn="ctr">
          <a:solidFill>
            <a:schemeClr val="bg1">
              <a:lumMod val="75000"/>
            </a:schemeClr>
          </a:solidFill>
          <a:prstDash val="sysDot"/>
        </a:ln>
        <a:effectLst/>
      </dsp:spPr>
      <dsp:style>
        <a:lnRef idx="2">
          <a:scrgbClr r="0" g="0" b="0"/>
        </a:lnRef>
        <a:fillRef idx="0">
          <a:scrgbClr r="0" g="0" b="0"/>
        </a:fillRef>
        <a:effectRef idx="0">
          <a:scrgbClr r="0" g="0" b="0"/>
        </a:effectRef>
        <a:fontRef idx="minor"/>
      </dsp:style>
    </dsp:sp>
    <dsp:sp modelId="{51F4EAD3-1682-4678-A02B-7707F22B1C85}">
      <dsp:nvSpPr>
        <dsp:cNvPr id="0" name=""/>
        <dsp:cNvSpPr/>
      </dsp:nvSpPr>
      <dsp:spPr>
        <a:xfrm>
          <a:off x="455" y="1081732"/>
          <a:ext cx="2814935" cy="2814935"/>
        </a:xfrm>
        <a:prstGeom prst="ellipse">
          <a:avLst/>
        </a:prstGeom>
        <a:blipFill rotWithShape="0">
          <a:blip xmlns:r="http://schemas.openxmlformats.org/officeDocument/2006/relationships" r:embed="rId1"/>
          <a:stretch>
            <a:fillRect/>
          </a:stretch>
        </a:blip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2351FE39-4179-4DB3-94A8-84EFD1524303}">
      <dsp:nvSpPr>
        <dsp:cNvPr id="0" name=""/>
        <dsp:cNvSpPr/>
      </dsp:nvSpPr>
      <dsp:spPr>
        <a:xfrm>
          <a:off x="3075845" y="238494"/>
          <a:ext cx="1688961" cy="1688961"/>
        </a:xfrm>
        <a:prstGeom prst="ellipse">
          <a:avLst/>
        </a:prstGeom>
        <a:solidFill>
          <a:schemeClr val="accent2"/>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exposure</a:t>
          </a:r>
          <a:endParaRPr lang="en-US" sz="2400" kern="1200" dirty="0"/>
        </a:p>
      </dsp:txBody>
      <dsp:txXfrm>
        <a:off x="3075845" y="238494"/>
        <a:ext cx="1688961" cy="1688961"/>
      </dsp:txXfrm>
    </dsp:sp>
    <dsp:sp modelId="{0BE2FF25-E3C6-4F63-A072-FBDC9C3F6BED}">
      <dsp:nvSpPr>
        <dsp:cNvPr id="0" name=""/>
        <dsp:cNvSpPr/>
      </dsp:nvSpPr>
      <dsp:spPr>
        <a:xfrm>
          <a:off x="4933702" y="238494"/>
          <a:ext cx="2533441" cy="1688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Arial" pitchFamily="34" charset="0"/>
              <a:cs typeface="Arial" pitchFamily="34" charset="0"/>
            </a:rPr>
            <a:t>HIV exposure happens when infected body fluids come in contact with a person</a:t>
          </a:r>
          <a:endParaRPr lang="en-US" sz="2000" kern="1200" dirty="0">
            <a:latin typeface="Arial" pitchFamily="34" charset="0"/>
            <a:cs typeface="Arial" pitchFamily="34" charset="0"/>
          </a:endParaRPr>
        </a:p>
      </dsp:txBody>
      <dsp:txXfrm>
        <a:off x="4933702" y="238494"/>
        <a:ext cx="2533441" cy="1688961"/>
      </dsp:txXfrm>
    </dsp:sp>
    <dsp:sp modelId="{8176EEDF-F573-4220-AC4D-C8DBE2CCB231}">
      <dsp:nvSpPr>
        <dsp:cNvPr id="0" name=""/>
        <dsp:cNvSpPr/>
      </dsp:nvSpPr>
      <dsp:spPr>
        <a:xfrm>
          <a:off x="3075845" y="3050944"/>
          <a:ext cx="1688961" cy="1688961"/>
        </a:xfrm>
        <a:prstGeom prst="ellipse">
          <a:avLst/>
        </a:prstGeom>
        <a:solidFill>
          <a:schemeClr val="accent3"/>
        </a:soli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infection</a:t>
          </a:r>
          <a:endParaRPr lang="en-US" sz="2400" kern="1200" dirty="0"/>
        </a:p>
      </dsp:txBody>
      <dsp:txXfrm>
        <a:off x="3075845" y="3050944"/>
        <a:ext cx="1688961" cy="1688961"/>
      </dsp:txXfrm>
    </dsp:sp>
    <dsp:sp modelId="{C302A07B-55BD-4964-87A5-153E84EB806C}">
      <dsp:nvSpPr>
        <dsp:cNvPr id="0" name=""/>
        <dsp:cNvSpPr/>
      </dsp:nvSpPr>
      <dsp:spPr>
        <a:xfrm>
          <a:off x="4933702" y="3050944"/>
          <a:ext cx="2533441" cy="16889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Arial" pitchFamily="34" charset="0"/>
              <a:cs typeface="Arial" pitchFamily="34" charset="0"/>
            </a:rPr>
            <a:t>HIV infection happens when the virus enters a human cell and multiplies, creating more viruses</a:t>
          </a:r>
          <a:endParaRPr lang="en-US" sz="2000" kern="1200" dirty="0">
            <a:latin typeface="Arial" pitchFamily="34" charset="0"/>
            <a:cs typeface="Arial" pitchFamily="34" charset="0"/>
          </a:endParaRPr>
        </a:p>
      </dsp:txBody>
      <dsp:txXfrm>
        <a:off x="4933702" y="3050944"/>
        <a:ext cx="2533441" cy="1688961"/>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78B6A9-0945-4418-97A7-0A3ECEA7F0EC}" type="datetimeFigureOut">
              <a:rPr lang="en-US" smtClean="0"/>
              <a:t>3/10/2015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7D5480-CEB2-43E2-9980-B75EF8F56B0B}"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1310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293E77-E8EA-4018-B021-2B82A62EB930}"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3C6895A1-2ED7-40FA-A8C4-A675028E9E0C}" type="slidenum">
              <a:rPr lang="en-US" smtClean="0"/>
              <a:pPr>
                <a:defRPr/>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82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1A329D-784F-4666-95B7-89B94C291F6C}"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82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1A329D-784F-4666-95B7-89B94C291F6C}"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A173A3E-EAE8-424F-A026-5DEE1B58DAAA}"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341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FE30B5-F0D6-4FC1-9B59-27090978AD2A}"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a typeface="ＭＳ Ｐゴシック"/>
              <a:cs typeface="ＭＳ Ｐゴシック"/>
            </a:endParaRPr>
          </a:p>
        </p:txBody>
      </p:sp>
      <p:sp>
        <p:nvSpPr>
          <p:cNvPr id="178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CC77E97-73BF-4BFE-AC3E-31DA74D2A3F8}" type="slidenum">
              <a:rPr lang="en-US" smtClean="0">
                <a:ea typeface="ＭＳ Ｐゴシック"/>
                <a:cs typeface="ＭＳ Ｐゴシック"/>
              </a:rPr>
              <a:pPr>
                <a:defRPr/>
              </a:pPr>
              <a:t>5</a:t>
            </a:fld>
            <a:endParaRPr lang="en-US" smtClean="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15EDECB-AB83-4230-8318-76407A947178}"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15EDECB-AB83-4230-8318-76407A947178}"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xfrm>
            <a:off x="1155424" y="685488"/>
            <a:ext cx="4547152"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b="0" dirty="0" smtClean="0"/>
          </a:p>
        </p:txBody>
      </p:sp>
      <p:sp>
        <p:nvSpPr>
          <p:cNvPr id="4" name="Slide Number Placeholder 3"/>
          <p:cNvSpPr>
            <a:spLocks noGrp="1"/>
          </p:cNvSpPr>
          <p:nvPr>
            <p:ph type="sldNum" sz="quarter" idx="5"/>
          </p:nvPr>
        </p:nvSpPr>
        <p:spPr/>
        <p:txBody>
          <a:bodyPr/>
          <a:lstStyle/>
          <a:p>
            <a:pPr>
              <a:defRPr/>
            </a:pPr>
            <a:fld id="{6E5BF4F7-42AE-41AE-8130-81959A2D6D33}" type="slidenum">
              <a:rPr lang="en-US" smtClean="0"/>
              <a:pPr>
                <a:defRPr/>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80000"/>
              </a:lnSpc>
            </a:pPr>
            <a:endParaRPr lang="en-US" sz="400" dirty="0"/>
          </a:p>
        </p:txBody>
      </p:sp>
      <p:sp>
        <p:nvSpPr>
          <p:cNvPr id="36866" name="Slide Image Placeholder 5"/>
          <p:cNvSpPr>
            <a:spLocks noGrp="1" noRot="1" noChangeAspect="1"/>
          </p:cNvSpPr>
          <p:nvPr>
            <p:ph type="sldImg"/>
          </p:nvPr>
        </p:nvSpPr>
        <p:spPr bwMode="auto">
          <a:xfrm>
            <a:off x="541994" y="460636"/>
            <a:ext cx="3126167" cy="2359389"/>
          </a:xfrm>
          <a:noFill/>
          <a:ln>
            <a:solidFill>
              <a:srgbClr val="000000"/>
            </a:solidFill>
            <a:miter lim="800000"/>
            <a:headEnd/>
            <a:tailEn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15EDECB-AB83-4230-8318-76407A947178}" type="slidenum">
              <a:rPr lang="en-US" smtClean="0"/>
              <a:pPr>
                <a:defRPr/>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CA675C-CE18-460B-A223-6413CC8B2ABC}" type="datetimeFigureOut">
              <a:rPr lang="en-US" smtClean="0"/>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A675C-CE18-460B-A223-6413CC8B2ABC}" type="datetimeFigureOut">
              <a:rPr lang="en-US" smtClean="0"/>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A675C-CE18-460B-A223-6413CC8B2ABC}" type="datetimeFigureOut">
              <a:rPr lang="en-US" smtClean="0"/>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cxnSp>
        <p:nvCxnSpPr>
          <p:cNvPr id="5" name="Straight Connector 5"/>
          <p:cNvCxnSpPr/>
          <p:nvPr userDrawn="1"/>
        </p:nvCxnSpPr>
        <p:spPr>
          <a:xfrm>
            <a:off x="228600" y="6477000"/>
            <a:ext cx="8686800" cy="1588"/>
          </a:xfrm>
          <a:prstGeom prst="line">
            <a:avLst/>
          </a:prstGeom>
          <a:ln w="12700" cap="rnd" cmpd="sng" algn="ctr">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42925" y="287338"/>
            <a:ext cx="7772400" cy="887412"/>
          </a:xfrm>
        </p:spPr>
        <p:txBody>
          <a:bodyPr/>
          <a:lstStyle>
            <a:lvl1pPr>
              <a:defRPr>
                <a:solidFill>
                  <a:srgbClr val="AE000C"/>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539751" y="1360489"/>
            <a:ext cx="3810000"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02151" y="1360489"/>
            <a:ext cx="3810000"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CA675C-CE18-460B-A223-6413CC8B2ABC}" type="datetimeFigureOut">
              <a:rPr lang="en-US" smtClean="0"/>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CA675C-CE18-460B-A223-6413CC8B2ABC}" type="datetimeFigureOut">
              <a:rPr lang="en-US" smtClean="0"/>
              <a:t>3/10/2015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CA675C-CE18-460B-A223-6413CC8B2ABC}" type="datetimeFigureOut">
              <a:rPr lang="en-US" smtClean="0"/>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A675C-CE18-460B-A223-6413CC8B2ABC}" type="datetimeFigureOut">
              <a:rPr lang="en-US" smtClean="0"/>
              <a:t>3/10/2015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CA675C-CE18-460B-A223-6413CC8B2ABC}" type="datetimeFigureOut">
              <a:rPr lang="en-US" smtClean="0"/>
              <a:t>3/10/2015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A675C-CE18-460B-A223-6413CC8B2ABC}" type="datetimeFigureOut">
              <a:rPr lang="en-US" smtClean="0"/>
              <a:t>3/10/2015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A675C-CE18-460B-A223-6413CC8B2ABC}" type="datetimeFigureOut">
              <a:rPr lang="en-US" smtClean="0"/>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CA675C-CE18-460B-A223-6413CC8B2ABC}" type="datetimeFigureOut">
              <a:rPr lang="en-US" smtClean="0"/>
              <a:t>3/10/2015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3359FD-E516-46EA-A7A9-6C6B103878C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A675C-CE18-460B-A223-6413CC8B2ABC}" type="datetimeFigureOut">
              <a:rPr lang="en-US" smtClean="0"/>
              <a:t>3/10/2015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3359FD-E516-46EA-A7A9-6C6B103878C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914400"/>
            <a:ext cx="8229600" cy="1143000"/>
          </a:xfrm>
        </p:spPr>
        <p:txBody>
          <a:bodyPr rtlCol="0">
            <a:normAutofit/>
          </a:bodyPr>
          <a:lstStyle/>
          <a:p>
            <a:pPr fontAlgn="auto">
              <a:lnSpc>
                <a:spcPts val="5800"/>
              </a:lnSpc>
              <a:spcAft>
                <a:spcPts val="0"/>
              </a:spcAft>
              <a:defRPr/>
            </a:pPr>
            <a:r>
              <a:rPr lang="en-US" sz="3600" b="1" dirty="0" smtClean="0">
                <a:solidFill>
                  <a:srgbClr val="0066CC"/>
                </a:solidFill>
              </a:rPr>
              <a:t>HIV, the basics…</a:t>
            </a:r>
          </a:p>
        </p:txBody>
      </p:sp>
      <p:sp>
        <p:nvSpPr>
          <p:cNvPr id="3075" name="Content Placeholder 2"/>
          <p:cNvSpPr>
            <a:spLocks noGrp="1"/>
          </p:cNvSpPr>
          <p:nvPr>
            <p:ph idx="1"/>
          </p:nvPr>
        </p:nvSpPr>
        <p:spPr>
          <a:xfrm>
            <a:off x="457200" y="1981200"/>
            <a:ext cx="8229600" cy="1447800"/>
          </a:xfrm>
        </p:spPr>
        <p:txBody>
          <a:bodyPr rtlCol="0">
            <a:normAutofit/>
          </a:bodyPr>
          <a:lstStyle/>
          <a:p>
            <a:pPr marL="0" indent="0" fontAlgn="auto">
              <a:spcBef>
                <a:spcPts val="0"/>
              </a:spcBef>
              <a:spcAft>
                <a:spcPts val="0"/>
              </a:spcAft>
              <a:buFont typeface="Arial" pitchFamily="34" charset="0"/>
              <a:buNone/>
              <a:defRPr/>
            </a:pPr>
            <a:r>
              <a:rPr lang="en-US" sz="1600" b="1" dirty="0" smtClean="0">
                <a:solidFill>
                  <a:srgbClr val="0066CC"/>
                </a:solidFill>
                <a:latin typeface="Arial" pitchFamily="34" charset="0"/>
                <a:ea typeface="+mj-ea"/>
                <a:cs typeface="Arial" pitchFamily="34" charset="0"/>
              </a:rPr>
              <a:t>Goal:</a:t>
            </a:r>
          </a:p>
          <a:p>
            <a:pPr marL="0" indent="0" fontAlgn="auto">
              <a:spcBef>
                <a:spcPts val="0"/>
              </a:spcBef>
              <a:spcAft>
                <a:spcPts val="0"/>
              </a:spcAft>
              <a:buFont typeface="Arial" pitchFamily="34" charset="0"/>
              <a:buNone/>
              <a:defRPr/>
            </a:pPr>
            <a:r>
              <a:rPr lang="en-US" sz="1600" dirty="0" smtClean="0">
                <a:latin typeface="TimesNewRomanPSMT"/>
              </a:rPr>
              <a:t>This module will present an overview of the basics of how HIV passes from person to person, and a brief description of who is at risk for HIV in California and San Francisco. </a:t>
            </a:r>
          </a:p>
          <a:p>
            <a:pPr marL="0" indent="0" fontAlgn="auto">
              <a:spcBef>
                <a:spcPts val="0"/>
              </a:spcBef>
              <a:spcAft>
                <a:spcPts val="0"/>
              </a:spcAft>
              <a:buFont typeface="Wingdings 2" pitchFamily="18" charset="2"/>
              <a:buNone/>
              <a:defRPr/>
            </a:pPr>
            <a:endParaRPr lang="en-US" sz="1600" dirty="0" smtClean="0">
              <a:solidFill>
                <a:schemeClr val="accent3">
                  <a:lumMod val="50000"/>
                </a:schemeClr>
              </a:solidFill>
              <a:latin typeface="TimesNewRomanPSMT"/>
            </a:endParaRPr>
          </a:p>
          <a:p>
            <a:pPr marL="0" indent="0" fontAlgn="auto">
              <a:spcBef>
                <a:spcPts val="0"/>
              </a:spcBef>
              <a:spcAft>
                <a:spcPts val="0"/>
              </a:spcAft>
              <a:buFont typeface="Wingdings 2" pitchFamily="18" charset="2"/>
              <a:buNone/>
              <a:defRPr/>
            </a:pPr>
            <a:endParaRPr lang="en-US" sz="1600" dirty="0" smtClean="0">
              <a:solidFill>
                <a:schemeClr val="accent3">
                  <a:lumMod val="50000"/>
                </a:schemeClr>
              </a:solidFill>
              <a:latin typeface="TimesNewRomanPSMT"/>
            </a:endParaRPr>
          </a:p>
        </p:txBody>
      </p:sp>
      <p:sp>
        <p:nvSpPr>
          <p:cNvPr id="5" name="TextBox 4"/>
          <p:cNvSpPr txBox="1"/>
          <p:nvPr/>
        </p:nvSpPr>
        <p:spPr>
          <a:xfrm>
            <a:off x="419100" y="228601"/>
            <a:ext cx="4381500" cy="1015663"/>
          </a:xfrm>
          <a:prstGeom prst="rect">
            <a:avLst/>
          </a:prstGeom>
          <a:noFill/>
        </p:spPr>
        <p:txBody>
          <a:bodyPr wrap="square">
            <a:spAutoFit/>
          </a:bodyPr>
          <a:lstStyle/>
          <a:p>
            <a:pPr algn="ctr">
              <a:defRPr/>
            </a:pPr>
            <a:r>
              <a:rPr lang="en-US" sz="6000" b="1" dirty="0" smtClean="0">
                <a:solidFill>
                  <a:srgbClr val="0066CC"/>
                </a:solidFill>
                <a:latin typeface="Arial" pitchFamily="34" charset="0"/>
                <a:ea typeface="+mj-ea"/>
                <a:cs typeface="Arial" pitchFamily="34" charset="0"/>
              </a:rPr>
              <a:t>Module1</a:t>
            </a:r>
            <a:endParaRPr lang="en-US" sz="6000" b="1" dirty="0">
              <a:solidFill>
                <a:srgbClr val="0066CC"/>
              </a:solidFill>
              <a:latin typeface="Arial" pitchFamily="34" charset="0"/>
              <a:ea typeface="+mj-ea"/>
              <a:cs typeface="Arial" pitchFamily="34" charset="0"/>
            </a:endParaRPr>
          </a:p>
        </p:txBody>
      </p:sp>
      <p:sp>
        <p:nvSpPr>
          <p:cNvPr id="6" name="Rectangle 5"/>
          <p:cNvSpPr/>
          <p:nvPr/>
        </p:nvSpPr>
        <p:spPr>
          <a:xfrm>
            <a:off x="457200" y="3048000"/>
            <a:ext cx="8229600" cy="2062103"/>
          </a:xfrm>
          <a:prstGeom prst="rect">
            <a:avLst/>
          </a:prstGeom>
        </p:spPr>
        <p:txBody>
          <a:bodyPr wrap="square">
            <a:spAutoFit/>
          </a:bodyPr>
          <a:lstStyle/>
          <a:p>
            <a:pPr marL="0" indent="0" fontAlgn="auto">
              <a:spcBef>
                <a:spcPts val="0"/>
              </a:spcBef>
              <a:spcAft>
                <a:spcPts val="0"/>
              </a:spcAft>
              <a:buNone/>
              <a:defRPr/>
            </a:pPr>
            <a:r>
              <a:rPr lang="en-US" sz="1600" b="1" dirty="0" smtClean="0">
                <a:solidFill>
                  <a:srgbClr val="0066CC"/>
                </a:solidFill>
                <a:latin typeface="Arial" pitchFamily="34" charset="0"/>
                <a:cs typeface="Arial" pitchFamily="34" charset="0"/>
              </a:rPr>
              <a:t>Learning Objectives:</a:t>
            </a:r>
          </a:p>
          <a:p>
            <a:pPr marL="0" indent="0" fontAlgn="auto">
              <a:spcBef>
                <a:spcPts val="0"/>
              </a:spcBef>
              <a:spcAft>
                <a:spcPts val="0"/>
              </a:spcAft>
              <a:buFont typeface="Arial" pitchFamily="34" charset="0"/>
              <a:buNone/>
              <a:defRPr/>
            </a:pPr>
            <a:r>
              <a:rPr lang="en-US" sz="1600" dirty="0" smtClean="0"/>
              <a:t>At the end of this module participants will be able to:</a:t>
            </a:r>
          </a:p>
          <a:p>
            <a:pPr lvl="1" fontAlgn="auto">
              <a:spcBef>
                <a:spcPts val="0"/>
              </a:spcBef>
              <a:spcAft>
                <a:spcPts val="0"/>
              </a:spcAft>
              <a:buFont typeface="+mj-lt"/>
              <a:buAutoNum type="arabicPeriod"/>
              <a:defRPr/>
            </a:pPr>
            <a:r>
              <a:rPr lang="en-US" sz="1600" dirty="0" smtClean="0"/>
              <a:t>Differentiate basic HIV concepts, such as: exposure, infection, modes of transmission, replication, infectious/non-infectious body fluids</a:t>
            </a:r>
          </a:p>
          <a:p>
            <a:pPr lvl="1" fontAlgn="auto">
              <a:spcBef>
                <a:spcPts val="0"/>
              </a:spcBef>
              <a:spcAft>
                <a:spcPts val="0"/>
              </a:spcAft>
              <a:buFont typeface="+mj-lt"/>
              <a:buAutoNum type="arabicPeriod"/>
              <a:defRPr/>
            </a:pPr>
            <a:r>
              <a:rPr lang="en-US" sz="1600" dirty="0" smtClean="0"/>
              <a:t>Explain the effects of HIV in the human body</a:t>
            </a:r>
          </a:p>
          <a:p>
            <a:pPr lvl="1" fontAlgn="auto">
              <a:spcBef>
                <a:spcPts val="0"/>
              </a:spcBef>
              <a:spcAft>
                <a:spcPts val="0"/>
              </a:spcAft>
              <a:buFont typeface="+mj-lt"/>
              <a:buAutoNum type="arabicPeriod"/>
              <a:defRPr/>
            </a:pPr>
            <a:r>
              <a:rPr lang="en-US" sz="1600" dirty="0" smtClean="0"/>
              <a:t>Express basic HIV Stage 3 concepts such as diagnosis and opportunistic infections</a:t>
            </a:r>
          </a:p>
          <a:p>
            <a:pPr lvl="1" fontAlgn="auto">
              <a:spcBef>
                <a:spcPts val="0"/>
              </a:spcBef>
              <a:spcAft>
                <a:spcPts val="0"/>
              </a:spcAft>
              <a:buFont typeface="+mj-lt"/>
              <a:buAutoNum type="arabicPeriod"/>
              <a:defRPr/>
            </a:pPr>
            <a:r>
              <a:rPr lang="en-US" sz="1600" dirty="0" smtClean="0"/>
              <a:t>Evaluate basic local HIV epidemiology</a:t>
            </a:r>
            <a:r>
              <a:rPr lang="en-US" sz="1500" dirty="0" smtClean="0">
                <a:solidFill>
                  <a:schemeClr val="accent3">
                    <a:lumMod val="50000"/>
                  </a:schemeClr>
                </a:solidFill>
              </a:rPr>
              <a:t>           </a:t>
            </a:r>
            <a:r>
              <a:rPr lang="en-US" sz="16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1000"/>
                                  </p:stCondLst>
                                  <p:childTnLst>
                                    <p:set>
                                      <p:cBhvr>
                                        <p:cTn id="6" dur="1" fill="hold">
                                          <p:stCondLst>
                                            <p:cond delay="0"/>
                                          </p:stCondLst>
                                        </p:cTn>
                                        <p:tgtEl>
                                          <p:spTgt spid="3075"/>
                                        </p:tgtEl>
                                        <p:attrNameLst>
                                          <p:attrName>style.visibility</p:attrName>
                                        </p:attrNameLst>
                                      </p:cBhvr>
                                      <p:to>
                                        <p:strVal val="visible"/>
                                      </p:to>
                                    </p:set>
                                    <p:animEffect transition="in" filter="box(in)">
                                      <p:cBhvr>
                                        <p:cTn id="7" dur="30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 VL.jpg"/>
          <p:cNvPicPr>
            <a:picLocks noChangeAspect="1"/>
          </p:cNvPicPr>
          <p:nvPr/>
        </p:nvPicPr>
        <p:blipFill>
          <a:blip r:embed="rId2" cstate="print"/>
          <a:stretch>
            <a:fillRect/>
          </a:stretch>
        </p:blipFill>
        <p:spPr>
          <a:xfrm>
            <a:off x="6248400" y="1447800"/>
            <a:ext cx="2769577" cy="1600200"/>
          </a:xfrm>
          <a:prstGeom prst="rect">
            <a:avLst/>
          </a:prstGeom>
        </p:spPr>
      </p:pic>
      <p:sp>
        <p:nvSpPr>
          <p:cNvPr id="3" name="Content Placeholder 2"/>
          <p:cNvSpPr>
            <a:spLocks noGrp="1"/>
          </p:cNvSpPr>
          <p:nvPr>
            <p:ph sz="half" idx="1"/>
          </p:nvPr>
        </p:nvSpPr>
        <p:spPr>
          <a:xfrm>
            <a:off x="457200" y="1600201"/>
            <a:ext cx="8305800" cy="4525963"/>
          </a:xfrm>
        </p:spPr>
        <p:txBody>
          <a:bodyPr wrap="square" lIns="91440">
            <a:normAutofit lnSpcReduction="10000"/>
          </a:bodyPr>
          <a:lstStyle/>
          <a:p>
            <a:pPr marL="0">
              <a:spcBef>
                <a:spcPts val="0"/>
              </a:spcBef>
              <a:buNone/>
            </a:pPr>
            <a:r>
              <a:rPr lang="en-US" dirty="0" smtClean="0">
                <a:latin typeface="Arial" pitchFamily="34" charset="0"/>
                <a:cs typeface="Arial" pitchFamily="34" charset="0"/>
              </a:rPr>
              <a:t>An undetectable viral load (VL)</a:t>
            </a:r>
          </a:p>
          <a:p>
            <a:pPr marL="0">
              <a:spcBef>
                <a:spcPts val="0"/>
              </a:spcBef>
              <a:buNone/>
            </a:pPr>
            <a:r>
              <a:rPr lang="en-US" dirty="0" smtClean="0">
                <a:latin typeface="Arial" pitchFamily="34" charset="0"/>
                <a:cs typeface="Arial" pitchFamily="34" charset="0"/>
              </a:rPr>
              <a:t>does not mean a persons HIV </a:t>
            </a:r>
          </a:p>
          <a:p>
            <a:pPr marL="0">
              <a:spcBef>
                <a:spcPts val="0"/>
              </a:spcBef>
              <a:buNone/>
            </a:pPr>
            <a:r>
              <a:rPr lang="en-US" dirty="0" smtClean="0">
                <a:latin typeface="Arial" pitchFamily="34" charset="0"/>
                <a:cs typeface="Arial" pitchFamily="34" charset="0"/>
              </a:rPr>
              <a:t>infection is gone. It means that the </a:t>
            </a:r>
          </a:p>
          <a:p>
            <a:pPr marL="0">
              <a:spcBef>
                <a:spcPts val="0"/>
              </a:spcBef>
              <a:buNone/>
            </a:pPr>
            <a:r>
              <a:rPr lang="en-US" dirty="0" smtClean="0">
                <a:latin typeface="Arial" pitchFamily="34" charset="0"/>
                <a:cs typeface="Arial" pitchFamily="34" charset="0"/>
              </a:rPr>
              <a:t>amount of HIV in a persons blood is too low to be measured with current tests. Also, an undetectable VL means that the risk of transmitting HIV has decreased but has not been eliminated. People have been infected with HIV even when their HIV+ partner’s VL is undetectable. Undetectable VLs in blood are not a guarantee that HIV is also undetectable in semen.</a:t>
            </a:r>
            <a:endParaRPr lang="en-US" dirty="0"/>
          </a:p>
        </p:txBody>
      </p:sp>
      <p:sp>
        <p:nvSpPr>
          <p:cNvPr id="2" name="Title 1"/>
          <p:cNvSpPr>
            <a:spLocks noGrp="1"/>
          </p:cNvSpPr>
          <p:nvPr>
            <p:ph type="title"/>
          </p:nvPr>
        </p:nvSpPr>
        <p:spPr/>
        <p:txBody>
          <a:bodyPr>
            <a:normAutofit fontScale="90000"/>
          </a:bodyPr>
          <a:lstStyle/>
          <a:p>
            <a:r>
              <a:rPr lang="en-US" b="1" dirty="0" smtClean="0">
                <a:solidFill>
                  <a:srgbClr val="0066CC"/>
                </a:solidFill>
              </a:rPr>
              <a:t>Undetectable Viral Load? </a:t>
            </a:r>
            <a:br>
              <a:rPr lang="en-US" b="1" dirty="0" smtClean="0">
                <a:solidFill>
                  <a:srgbClr val="0066CC"/>
                </a:solidFill>
              </a:rPr>
            </a:br>
            <a:r>
              <a:rPr lang="en-US" b="1" dirty="0" smtClean="0">
                <a:solidFill>
                  <a:srgbClr val="0066CC"/>
                </a:solidFill>
              </a:rPr>
              <a:t>What is that?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47725" y="1092201"/>
          <a:ext cx="7467600" cy="497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2" name="TextBox 5"/>
          <p:cNvSpPr txBox="1">
            <a:spLocks noChangeArrowheads="1"/>
          </p:cNvSpPr>
          <p:nvPr/>
        </p:nvSpPr>
        <p:spPr bwMode="auto">
          <a:xfrm>
            <a:off x="381000" y="6019800"/>
            <a:ext cx="8534400" cy="477054"/>
          </a:xfrm>
          <a:prstGeom prst="rect">
            <a:avLst/>
          </a:prstGeom>
          <a:noFill/>
          <a:ln w="9525">
            <a:noFill/>
            <a:miter lim="800000"/>
            <a:headEnd/>
            <a:tailEnd/>
          </a:ln>
        </p:spPr>
        <p:txBody>
          <a:bodyPr>
            <a:spAutoFit/>
          </a:bodyPr>
          <a:lstStyle/>
          <a:p>
            <a:pPr algn="ctr"/>
            <a:r>
              <a:rPr lang="en-US" sz="2500" b="1" dirty="0">
                <a:latin typeface="Arial" pitchFamily="34" charset="0"/>
                <a:cs typeface="Arial" pitchFamily="34" charset="0"/>
              </a:rPr>
              <a:t>Not every case of exposure will result in HIV </a:t>
            </a:r>
            <a:r>
              <a:rPr lang="en-US" sz="2500" b="1" dirty="0" smtClean="0">
                <a:latin typeface="Arial" pitchFamily="34" charset="0"/>
                <a:cs typeface="Arial" pitchFamily="34" charset="0"/>
              </a:rPr>
              <a:t>infection</a:t>
            </a:r>
            <a:endParaRPr lang="en-US" sz="2500" dirty="0">
              <a:latin typeface="Arial" pitchFamily="34" charset="0"/>
              <a:cs typeface="Arial" pitchFamily="34" charset="0"/>
            </a:endParaRPr>
          </a:p>
        </p:txBody>
      </p:sp>
      <p:sp>
        <p:nvSpPr>
          <p:cNvPr id="30723" name="Title 6"/>
          <p:cNvSpPr>
            <a:spLocks noGrp="1"/>
          </p:cNvSpPr>
          <p:nvPr>
            <p:ph type="title"/>
          </p:nvPr>
        </p:nvSpPr>
        <p:spPr/>
        <p:txBody>
          <a:bodyPr/>
          <a:lstStyle/>
          <a:p>
            <a:pPr fontAlgn="auto">
              <a:lnSpc>
                <a:spcPts val="5800"/>
              </a:lnSpc>
              <a:spcAft>
                <a:spcPts val="0"/>
              </a:spcAft>
              <a:defRPr/>
            </a:pPr>
            <a:r>
              <a:rPr lang="en-US" b="1" dirty="0" smtClean="0">
                <a:solidFill>
                  <a:srgbClr val="0066CC"/>
                </a:solidFill>
              </a:rPr>
              <a:t>Exposure vs. Infection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5">
                                            <p:graphicEl>
                                              <a:dgm id="{51F4EAD3-1682-4678-A02B-7707F22B1C85}"/>
                                            </p:graphicEl>
                                          </p:spTgt>
                                        </p:tgtEl>
                                        <p:attrNameLst>
                                          <p:attrName>style.visibility</p:attrName>
                                        </p:attrNameLst>
                                      </p:cBhvr>
                                      <p:to>
                                        <p:strVal val="visible"/>
                                      </p:to>
                                    </p:set>
                                    <p:anim calcmode="lin" valueType="num">
                                      <p:cBhvr>
                                        <p:cTn id="7" dur="1000" fill="hold"/>
                                        <p:tgtEl>
                                          <p:spTgt spid="5">
                                            <p:graphicEl>
                                              <a:dgm id="{51F4EAD3-1682-4678-A02B-7707F22B1C85}"/>
                                            </p:graphicEl>
                                          </p:spTgt>
                                        </p:tgtEl>
                                        <p:attrNameLst>
                                          <p:attrName>ppt_w</p:attrName>
                                        </p:attrNameLst>
                                      </p:cBhvr>
                                      <p:tavLst>
                                        <p:tav tm="0">
                                          <p:val>
                                            <p:fltVal val="0"/>
                                          </p:val>
                                        </p:tav>
                                        <p:tav tm="100000">
                                          <p:val>
                                            <p:strVal val="#ppt_w"/>
                                          </p:val>
                                        </p:tav>
                                      </p:tavLst>
                                    </p:anim>
                                    <p:anim calcmode="lin" valueType="num">
                                      <p:cBhvr>
                                        <p:cTn id="8" dur="1000" fill="hold"/>
                                        <p:tgtEl>
                                          <p:spTgt spid="5">
                                            <p:graphicEl>
                                              <a:dgm id="{51F4EAD3-1682-4678-A02B-7707F22B1C85}"/>
                                            </p:graphicEl>
                                          </p:spTgt>
                                        </p:tgtEl>
                                        <p:attrNameLst>
                                          <p:attrName>ppt_h</p:attrName>
                                        </p:attrNameLst>
                                      </p:cBhvr>
                                      <p:tavLst>
                                        <p:tav tm="0">
                                          <p:val>
                                            <p:fltVal val="0"/>
                                          </p:val>
                                        </p:tav>
                                        <p:tav tm="100000">
                                          <p:val>
                                            <p:strVal val="#ppt_h"/>
                                          </p:val>
                                        </p:tav>
                                      </p:tavLst>
                                    </p:anim>
                                    <p:anim calcmode="lin" valueType="num">
                                      <p:cBhvr>
                                        <p:cTn id="9" dur="1000" fill="hold"/>
                                        <p:tgtEl>
                                          <p:spTgt spid="5">
                                            <p:graphicEl>
                                              <a:dgm id="{51F4EAD3-1682-4678-A02B-7707F22B1C85}"/>
                                            </p:graphicEl>
                                          </p:spTgt>
                                        </p:tgtEl>
                                        <p:attrNameLst>
                                          <p:attrName>style.rotation</p:attrName>
                                        </p:attrNameLst>
                                      </p:cBhvr>
                                      <p:tavLst>
                                        <p:tav tm="0">
                                          <p:val>
                                            <p:fltVal val="90"/>
                                          </p:val>
                                        </p:tav>
                                        <p:tav tm="100000">
                                          <p:val>
                                            <p:fltVal val="0"/>
                                          </p:val>
                                        </p:tav>
                                      </p:tavLst>
                                    </p:anim>
                                    <p:animEffect transition="in" filter="fade">
                                      <p:cBhvr>
                                        <p:cTn id="10" dur="1000"/>
                                        <p:tgtEl>
                                          <p:spTgt spid="5">
                                            <p:graphicEl>
                                              <a:dgm id="{51F4EAD3-1682-4678-A02B-7707F22B1C8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graphicEl>
                                              <a:dgm id="{63E94016-D3A5-4FCE-8301-70944FF87E8F}"/>
                                            </p:graphicEl>
                                          </p:spTgt>
                                        </p:tgtEl>
                                        <p:attrNameLst>
                                          <p:attrName>style.visibility</p:attrName>
                                        </p:attrNameLst>
                                      </p:cBhvr>
                                      <p:to>
                                        <p:strVal val="visible"/>
                                      </p:to>
                                    </p:set>
                                    <p:animEffect transition="in" filter="wipe(left)">
                                      <p:cBhvr>
                                        <p:cTn id="15" dur="500"/>
                                        <p:tgtEl>
                                          <p:spTgt spid="5">
                                            <p:graphicEl>
                                              <a:dgm id="{63E94016-D3A5-4FCE-8301-70944FF87E8F}"/>
                                            </p:graphicEl>
                                          </p:spTgt>
                                        </p:tgtEl>
                                      </p:cBhvr>
                                    </p:animEffect>
                                  </p:childTnLst>
                                </p:cTn>
                              </p:par>
                              <p:par>
                                <p:cTn id="16" presetID="53" presetClass="entr" presetSubtype="0" fill="hold" grpId="0" nodeType="withEffect">
                                  <p:stCondLst>
                                    <p:cond delay="0"/>
                                  </p:stCondLst>
                                  <p:childTnLst>
                                    <p:set>
                                      <p:cBhvr>
                                        <p:cTn id="17" dur="1" fill="hold">
                                          <p:stCondLst>
                                            <p:cond delay="0"/>
                                          </p:stCondLst>
                                        </p:cTn>
                                        <p:tgtEl>
                                          <p:spTgt spid="5">
                                            <p:graphicEl>
                                              <a:dgm id="{2351FE39-4179-4DB3-94A8-84EFD1524303}"/>
                                            </p:graphicEl>
                                          </p:spTgt>
                                        </p:tgtEl>
                                        <p:attrNameLst>
                                          <p:attrName>style.visibility</p:attrName>
                                        </p:attrNameLst>
                                      </p:cBhvr>
                                      <p:to>
                                        <p:strVal val="visible"/>
                                      </p:to>
                                    </p:set>
                                    <p:anim calcmode="lin" valueType="num">
                                      <p:cBhvr>
                                        <p:cTn id="18" dur="1000" fill="hold"/>
                                        <p:tgtEl>
                                          <p:spTgt spid="5">
                                            <p:graphicEl>
                                              <a:dgm id="{2351FE39-4179-4DB3-94A8-84EFD1524303}"/>
                                            </p:graphicEl>
                                          </p:spTgt>
                                        </p:tgtEl>
                                        <p:attrNameLst>
                                          <p:attrName>ppt_w</p:attrName>
                                        </p:attrNameLst>
                                      </p:cBhvr>
                                      <p:tavLst>
                                        <p:tav tm="0">
                                          <p:val>
                                            <p:fltVal val="0"/>
                                          </p:val>
                                        </p:tav>
                                        <p:tav tm="100000">
                                          <p:val>
                                            <p:strVal val="#ppt_w"/>
                                          </p:val>
                                        </p:tav>
                                      </p:tavLst>
                                    </p:anim>
                                    <p:anim calcmode="lin" valueType="num">
                                      <p:cBhvr>
                                        <p:cTn id="19" dur="1000" fill="hold"/>
                                        <p:tgtEl>
                                          <p:spTgt spid="5">
                                            <p:graphicEl>
                                              <a:dgm id="{2351FE39-4179-4DB3-94A8-84EFD1524303}"/>
                                            </p:graphicEl>
                                          </p:spTgt>
                                        </p:tgtEl>
                                        <p:attrNameLst>
                                          <p:attrName>ppt_h</p:attrName>
                                        </p:attrNameLst>
                                      </p:cBhvr>
                                      <p:tavLst>
                                        <p:tav tm="0">
                                          <p:val>
                                            <p:fltVal val="0"/>
                                          </p:val>
                                        </p:tav>
                                        <p:tav tm="100000">
                                          <p:val>
                                            <p:strVal val="#ppt_h"/>
                                          </p:val>
                                        </p:tav>
                                      </p:tavLst>
                                    </p:anim>
                                    <p:animEffect transition="in" filter="fade">
                                      <p:cBhvr>
                                        <p:cTn id="20" dur="1000"/>
                                        <p:tgtEl>
                                          <p:spTgt spid="5">
                                            <p:graphicEl>
                                              <a:dgm id="{2351FE39-4179-4DB3-94A8-84EFD1524303}"/>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graphicEl>
                                              <a:dgm id="{0BE2FF25-E3C6-4F63-A072-FBDC9C3F6BED}"/>
                                            </p:graphicEl>
                                          </p:spTgt>
                                        </p:tgtEl>
                                        <p:attrNameLst>
                                          <p:attrName>style.visibility</p:attrName>
                                        </p:attrNameLst>
                                      </p:cBhvr>
                                      <p:to>
                                        <p:strVal val="visible"/>
                                      </p:to>
                                    </p:set>
                                    <p:animEffect transition="in" filter="fade">
                                      <p:cBhvr>
                                        <p:cTn id="25" dur="1000"/>
                                        <p:tgtEl>
                                          <p:spTgt spid="5">
                                            <p:graphicEl>
                                              <a:dgm id="{0BE2FF25-E3C6-4F63-A072-FBDC9C3F6BED}"/>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graphicEl>
                                              <a:dgm id="{9D3DC158-D5CF-44D3-AC74-FD003E28D70A}"/>
                                            </p:graphicEl>
                                          </p:spTgt>
                                        </p:tgtEl>
                                        <p:attrNameLst>
                                          <p:attrName>style.visibility</p:attrName>
                                        </p:attrNameLst>
                                      </p:cBhvr>
                                      <p:to>
                                        <p:strVal val="visible"/>
                                      </p:to>
                                    </p:set>
                                    <p:animEffect transition="in" filter="wipe(left)">
                                      <p:cBhvr>
                                        <p:cTn id="30" dur="500"/>
                                        <p:tgtEl>
                                          <p:spTgt spid="5">
                                            <p:graphicEl>
                                              <a:dgm id="{9D3DC158-D5CF-44D3-AC74-FD003E28D70A}"/>
                                            </p:graphicEl>
                                          </p:spTgt>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5">
                                            <p:graphicEl>
                                              <a:dgm id="{8176EEDF-F573-4220-AC4D-C8DBE2CCB231}"/>
                                            </p:graphicEl>
                                          </p:spTgt>
                                        </p:tgtEl>
                                        <p:attrNameLst>
                                          <p:attrName>style.visibility</p:attrName>
                                        </p:attrNameLst>
                                      </p:cBhvr>
                                      <p:to>
                                        <p:strVal val="visible"/>
                                      </p:to>
                                    </p:set>
                                    <p:anim calcmode="lin" valueType="num">
                                      <p:cBhvr>
                                        <p:cTn id="33" dur="1000" fill="hold"/>
                                        <p:tgtEl>
                                          <p:spTgt spid="5">
                                            <p:graphicEl>
                                              <a:dgm id="{8176EEDF-F573-4220-AC4D-C8DBE2CCB231}"/>
                                            </p:graphicEl>
                                          </p:spTgt>
                                        </p:tgtEl>
                                        <p:attrNameLst>
                                          <p:attrName>ppt_w</p:attrName>
                                        </p:attrNameLst>
                                      </p:cBhvr>
                                      <p:tavLst>
                                        <p:tav tm="0">
                                          <p:val>
                                            <p:fltVal val="0"/>
                                          </p:val>
                                        </p:tav>
                                        <p:tav tm="100000">
                                          <p:val>
                                            <p:strVal val="#ppt_w"/>
                                          </p:val>
                                        </p:tav>
                                      </p:tavLst>
                                    </p:anim>
                                    <p:anim calcmode="lin" valueType="num">
                                      <p:cBhvr>
                                        <p:cTn id="34" dur="1000" fill="hold"/>
                                        <p:tgtEl>
                                          <p:spTgt spid="5">
                                            <p:graphicEl>
                                              <a:dgm id="{8176EEDF-F573-4220-AC4D-C8DBE2CCB231}"/>
                                            </p:graphicEl>
                                          </p:spTgt>
                                        </p:tgtEl>
                                        <p:attrNameLst>
                                          <p:attrName>ppt_h</p:attrName>
                                        </p:attrNameLst>
                                      </p:cBhvr>
                                      <p:tavLst>
                                        <p:tav tm="0">
                                          <p:val>
                                            <p:fltVal val="0"/>
                                          </p:val>
                                        </p:tav>
                                        <p:tav tm="100000">
                                          <p:val>
                                            <p:strVal val="#ppt_h"/>
                                          </p:val>
                                        </p:tav>
                                      </p:tavLst>
                                    </p:anim>
                                    <p:animEffect transition="in" filter="fade">
                                      <p:cBhvr>
                                        <p:cTn id="35" dur="1000"/>
                                        <p:tgtEl>
                                          <p:spTgt spid="5">
                                            <p:graphicEl>
                                              <a:dgm id="{8176EEDF-F573-4220-AC4D-C8DBE2CCB231}"/>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5">
                                            <p:graphicEl>
                                              <a:dgm id="{C302A07B-55BD-4964-87A5-153E84EB806C}"/>
                                            </p:graphicEl>
                                          </p:spTgt>
                                        </p:tgtEl>
                                        <p:attrNameLst>
                                          <p:attrName>style.visibility</p:attrName>
                                        </p:attrNameLst>
                                      </p:cBhvr>
                                      <p:to>
                                        <p:strVal val="visible"/>
                                      </p:to>
                                    </p:set>
                                    <p:animEffect transition="in" filter="fade">
                                      <p:cBhvr>
                                        <p:cTn id="40" dur="1000"/>
                                        <p:tgtEl>
                                          <p:spTgt spid="5">
                                            <p:graphicEl>
                                              <a:dgm id="{C302A07B-55BD-4964-87A5-153E84EB80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542925" y="287338"/>
            <a:ext cx="7772400" cy="1541462"/>
          </a:xfrm>
        </p:spPr>
        <p:txBody>
          <a:bodyPr/>
          <a:lstStyle/>
          <a:p>
            <a:pPr fontAlgn="auto">
              <a:lnSpc>
                <a:spcPts val="5800"/>
              </a:lnSpc>
              <a:spcAft>
                <a:spcPts val="0"/>
              </a:spcAft>
              <a:defRPr/>
            </a:pPr>
            <a:r>
              <a:rPr lang="en-US" b="1" dirty="0" smtClean="0">
                <a:solidFill>
                  <a:srgbClr val="0066CC"/>
                </a:solidFill>
                <a:latin typeface="Arial" pitchFamily="34" charset="0"/>
                <a:cs typeface="Arial" pitchFamily="34" charset="0"/>
              </a:rPr>
              <a:t>Infectious Bodily Fluids</a:t>
            </a:r>
          </a:p>
        </p:txBody>
      </p:sp>
      <p:sp>
        <p:nvSpPr>
          <p:cNvPr id="97283" name="Rectangle 3"/>
          <p:cNvSpPr>
            <a:spLocks noGrp="1" noChangeArrowheads="1"/>
          </p:cNvSpPr>
          <p:nvPr>
            <p:ph type="body" sz="half" idx="1"/>
          </p:nvPr>
        </p:nvSpPr>
        <p:spPr>
          <a:xfrm>
            <a:off x="838201" y="2247900"/>
            <a:ext cx="3511551" cy="3505200"/>
          </a:xfrm>
        </p:spPr>
        <p:txBody>
          <a:bodyPr/>
          <a:lstStyle/>
          <a:p>
            <a:pPr>
              <a:buClr>
                <a:schemeClr val="tx2">
                  <a:lumMod val="60000"/>
                  <a:lumOff val="40000"/>
                </a:schemeClr>
              </a:buClr>
              <a:buFont typeface="Wingdings" pitchFamily="2" charset="2"/>
              <a:buChar char="§"/>
            </a:pPr>
            <a:r>
              <a:rPr lang="en-US" sz="2800" b="1" dirty="0" smtClean="0">
                <a:latin typeface="Arial" pitchFamily="34" charset="0"/>
                <a:cs typeface="Arial" pitchFamily="34" charset="0"/>
              </a:rPr>
              <a:t>Blood</a:t>
            </a:r>
          </a:p>
          <a:p>
            <a:pPr>
              <a:buClr>
                <a:schemeClr val="tx2">
                  <a:lumMod val="60000"/>
                  <a:lumOff val="40000"/>
                </a:schemeClr>
              </a:buClr>
              <a:buFont typeface="Wingdings" pitchFamily="2" charset="2"/>
              <a:buChar char="§"/>
            </a:pPr>
            <a:r>
              <a:rPr lang="en-US" sz="2800" b="1" dirty="0" smtClean="0">
                <a:latin typeface="Arial" pitchFamily="34" charset="0"/>
                <a:cs typeface="Arial" pitchFamily="34" charset="0"/>
              </a:rPr>
              <a:t>Semen</a:t>
            </a:r>
          </a:p>
          <a:p>
            <a:pPr>
              <a:buClr>
                <a:schemeClr val="tx2">
                  <a:lumMod val="60000"/>
                  <a:lumOff val="40000"/>
                </a:schemeClr>
              </a:buClr>
              <a:buFont typeface="Wingdings" pitchFamily="2" charset="2"/>
              <a:buChar char="§"/>
            </a:pPr>
            <a:r>
              <a:rPr lang="en-US" sz="2800" b="1" dirty="0" smtClean="0">
                <a:latin typeface="Arial" pitchFamily="34" charset="0"/>
                <a:cs typeface="Arial" pitchFamily="34" charset="0"/>
              </a:rPr>
              <a:t>Pre-ejaculate</a:t>
            </a:r>
          </a:p>
          <a:p>
            <a:pPr>
              <a:buClr>
                <a:schemeClr val="tx2">
                  <a:lumMod val="60000"/>
                  <a:lumOff val="40000"/>
                </a:schemeClr>
              </a:buClr>
              <a:buFont typeface="Wingdings" pitchFamily="2" charset="2"/>
              <a:buChar char="§"/>
            </a:pPr>
            <a:r>
              <a:rPr lang="en-US" sz="2800" b="1" dirty="0" smtClean="0">
                <a:latin typeface="Arial" pitchFamily="34" charset="0"/>
                <a:cs typeface="Arial" pitchFamily="34" charset="0"/>
              </a:rPr>
              <a:t>Vaginal Secretions</a:t>
            </a:r>
          </a:p>
          <a:p>
            <a:pPr>
              <a:buClr>
                <a:schemeClr val="tx2">
                  <a:lumMod val="60000"/>
                  <a:lumOff val="40000"/>
                </a:schemeClr>
              </a:buClr>
              <a:buFont typeface="Wingdings" pitchFamily="2" charset="2"/>
              <a:buChar char="§"/>
            </a:pPr>
            <a:r>
              <a:rPr lang="en-US" sz="2800" b="1" dirty="0" smtClean="0">
                <a:latin typeface="Arial" pitchFamily="34" charset="0"/>
                <a:cs typeface="Arial" pitchFamily="34" charset="0"/>
              </a:rPr>
              <a:t>Breast Milk </a:t>
            </a:r>
          </a:p>
          <a:p>
            <a:pPr marL="0" indent="0">
              <a:buClr>
                <a:schemeClr val="tx2">
                  <a:lumMod val="60000"/>
                  <a:lumOff val="40000"/>
                </a:schemeClr>
              </a:buClr>
              <a:buNone/>
            </a:pPr>
            <a:r>
              <a:rPr lang="en-US" sz="2800" b="1" dirty="0">
                <a:latin typeface="Arial" pitchFamily="34" charset="0"/>
                <a:cs typeface="Arial" pitchFamily="34" charset="0"/>
              </a:rPr>
              <a:t> </a:t>
            </a:r>
            <a:r>
              <a:rPr lang="en-US" sz="2800" b="1" dirty="0" smtClean="0">
                <a:latin typeface="Arial" pitchFamily="34" charset="0"/>
                <a:cs typeface="Arial" pitchFamily="34" charset="0"/>
              </a:rPr>
              <a:t>  (for infants)</a:t>
            </a:r>
          </a:p>
        </p:txBody>
      </p:sp>
      <p:pic>
        <p:nvPicPr>
          <p:cNvPr id="97284" name="Picture 4" descr="auex2ljq[1]"/>
          <p:cNvPicPr>
            <a:picLocks noGrp="1" noChangeAspect="1" noChangeArrowheads="1"/>
          </p:cNvPicPr>
          <p:nvPr>
            <p:ph sz="half" idx="2"/>
          </p:nvPr>
        </p:nvPicPr>
        <p:blipFill>
          <a:blip r:embed="rId2" cstate="print"/>
          <a:srcRect/>
          <a:stretch>
            <a:fillRect/>
          </a:stretch>
        </p:blipFill>
        <p:spPr>
          <a:xfrm>
            <a:off x="4724400" y="2205038"/>
            <a:ext cx="3505200" cy="3509963"/>
          </a:xfrm>
        </p:spPr>
      </p:pic>
      <p:sp>
        <p:nvSpPr>
          <p:cNvPr id="31748" name="Rectangle 4"/>
          <p:cNvSpPr>
            <a:spLocks noChangeArrowheads="1"/>
          </p:cNvSpPr>
          <p:nvPr/>
        </p:nvSpPr>
        <p:spPr bwMode="auto">
          <a:xfrm>
            <a:off x="1219200" y="1492250"/>
            <a:ext cx="7086600" cy="707886"/>
          </a:xfrm>
          <a:prstGeom prst="rect">
            <a:avLst/>
          </a:prstGeom>
          <a:noFill/>
          <a:ln w="9525">
            <a:noFill/>
            <a:miter lim="800000"/>
            <a:headEnd/>
            <a:tailEnd/>
          </a:ln>
        </p:spPr>
        <p:txBody>
          <a:bodyPr>
            <a:spAutoFit/>
          </a:bodyPr>
          <a:lstStyle/>
          <a:p>
            <a:r>
              <a:rPr lang="en-US" sz="2000" dirty="0">
                <a:latin typeface="Arial" pitchFamily="34" charset="0"/>
                <a:cs typeface="Arial" pitchFamily="34" charset="0"/>
              </a:rPr>
              <a:t>The body fluids containing HIV at levels high enough to infect someone else include: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additive="base">
                                        <p:cTn id="7" dur="500" fill="hold"/>
                                        <p:tgtEl>
                                          <p:spTgt spid="97282"/>
                                        </p:tgtEl>
                                        <p:attrNameLst>
                                          <p:attrName>ppt_x</p:attrName>
                                        </p:attrNameLst>
                                      </p:cBhvr>
                                      <p:tavLst>
                                        <p:tav tm="0">
                                          <p:val>
                                            <p:strVal val="#ppt_x"/>
                                          </p:val>
                                        </p:tav>
                                        <p:tav tm="100000">
                                          <p:val>
                                            <p:strVal val="#ppt_x"/>
                                          </p:val>
                                        </p:tav>
                                      </p:tavLst>
                                    </p:anim>
                                    <p:anim calcmode="lin" valueType="num">
                                      <p:cBhvr additive="base">
                                        <p:cTn id="8" dur="500" fill="hold"/>
                                        <p:tgtEl>
                                          <p:spTgt spid="9728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7284"/>
                                        </p:tgtEl>
                                        <p:attrNameLst>
                                          <p:attrName>style.visibility</p:attrName>
                                        </p:attrNameLst>
                                      </p:cBhvr>
                                      <p:to>
                                        <p:strVal val="visible"/>
                                      </p:to>
                                    </p:set>
                                    <p:anim calcmode="lin" valueType="num">
                                      <p:cBhvr additive="base">
                                        <p:cTn id="11" dur="500" fill="hold"/>
                                        <p:tgtEl>
                                          <p:spTgt spid="97284"/>
                                        </p:tgtEl>
                                        <p:attrNameLst>
                                          <p:attrName>ppt_x</p:attrName>
                                        </p:attrNameLst>
                                      </p:cBhvr>
                                      <p:tavLst>
                                        <p:tav tm="0">
                                          <p:val>
                                            <p:strVal val="#ppt_x"/>
                                          </p:val>
                                        </p:tav>
                                        <p:tav tm="100000">
                                          <p:val>
                                            <p:strVal val="#ppt_x"/>
                                          </p:val>
                                        </p:tav>
                                      </p:tavLst>
                                    </p:anim>
                                    <p:anim calcmode="lin" valueType="num">
                                      <p:cBhvr additive="base">
                                        <p:cTn id="12" dur="500" fill="hold"/>
                                        <p:tgtEl>
                                          <p:spTgt spid="9728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7283">
                                            <p:txEl>
                                              <p:pRg st="0" end="0"/>
                                            </p:txEl>
                                          </p:spTgt>
                                        </p:tgtEl>
                                        <p:attrNameLst>
                                          <p:attrName>style.visibility</p:attrName>
                                        </p:attrNameLst>
                                      </p:cBhvr>
                                      <p:to>
                                        <p:strVal val="visible"/>
                                      </p:to>
                                    </p:set>
                                    <p:animEffect transition="in" filter="box(in)">
                                      <p:cBhvr>
                                        <p:cTn id="17" dur="500"/>
                                        <p:tgtEl>
                                          <p:spTgt spid="9728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97283">
                                            <p:txEl>
                                              <p:pRg st="1" end="1"/>
                                            </p:txEl>
                                          </p:spTgt>
                                        </p:tgtEl>
                                        <p:attrNameLst>
                                          <p:attrName>style.visibility</p:attrName>
                                        </p:attrNameLst>
                                      </p:cBhvr>
                                      <p:to>
                                        <p:strVal val="visible"/>
                                      </p:to>
                                    </p:set>
                                    <p:animEffect transition="in" filter="box(in)">
                                      <p:cBhvr>
                                        <p:cTn id="22" dur="500"/>
                                        <p:tgtEl>
                                          <p:spTgt spid="9728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97283">
                                            <p:txEl>
                                              <p:pRg st="2" end="2"/>
                                            </p:txEl>
                                          </p:spTgt>
                                        </p:tgtEl>
                                        <p:attrNameLst>
                                          <p:attrName>style.visibility</p:attrName>
                                        </p:attrNameLst>
                                      </p:cBhvr>
                                      <p:to>
                                        <p:strVal val="visible"/>
                                      </p:to>
                                    </p:set>
                                    <p:animEffect transition="in" filter="box(in)">
                                      <p:cBhvr>
                                        <p:cTn id="27" dur="500"/>
                                        <p:tgtEl>
                                          <p:spTgt spid="97283">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97283">
                                            <p:txEl>
                                              <p:pRg st="3" end="3"/>
                                            </p:txEl>
                                          </p:spTgt>
                                        </p:tgtEl>
                                        <p:attrNameLst>
                                          <p:attrName>style.visibility</p:attrName>
                                        </p:attrNameLst>
                                      </p:cBhvr>
                                      <p:to>
                                        <p:strVal val="visible"/>
                                      </p:to>
                                    </p:set>
                                    <p:animEffect transition="in" filter="box(in)">
                                      <p:cBhvr>
                                        <p:cTn id="32" dur="500"/>
                                        <p:tgtEl>
                                          <p:spTgt spid="97283">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97283">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72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542925" y="152400"/>
            <a:ext cx="7772400" cy="1617662"/>
          </a:xfrm>
        </p:spPr>
        <p:txBody>
          <a:bodyPr/>
          <a:lstStyle/>
          <a:p>
            <a:pPr fontAlgn="auto">
              <a:lnSpc>
                <a:spcPts val="5800"/>
              </a:lnSpc>
              <a:spcAft>
                <a:spcPts val="0"/>
              </a:spcAft>
              <a:defRPr/>
            </a:pPr>
            <a:r>
              <a:rPr lang="en-US" b="1" dirty="0" smtClean="0">
                <a:solidFill>
                  <a:srgbClr val="0066CC"/>
                </a:solidFill>
                <a:latin typeface="Arial" pitchFamily="34" charset="0"/>
                <a:cs typeface="Arial" pitchFamily="34" charset="0"/>
              </a:rPr>
              <a:t>Non-Infectious Bodily Fluids</a:t>
            </a:r>
          </a:p>
        </p:txBody>
      </p:sp>
      <p:sp>
        <p:nvSpPr>
          <p:cNvPr id="98307" name="Rectangle 3"/>
          <p:cNvSpPr>
            <a:spLocks noGrp="1" noChangeArrowheads="1"/>
          </p:cNvSpPr>
          <p:nvPr>
            <p:ph type="body" sz="half" idx="1"/>
          </p:nvPr>
        </p:nvSpPr>
        <p:spPr>
          <a:xfrm>
            <a:off x="457200" y="1312862"/>
            <a:ext cx="3886200" cy="3505200"/>
          </a:xfrm>
        </p:spPr>
        <p:txBody>
          <a:bodyPr rtlCol="0">
            <a:noAutofit/>
          </a:bodyPr>
          <a:lstStyle/>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Saliva</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Tears</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Sweat</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Urine</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Sputum</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Nasal secretion</a:t>
            </a:r>
          </a:p>
          <a:p>
            <a:pPr>
              <a:buClr>
                <a:schemeClr val="tx2">
                  <a:lumMod val="60000"/>
                  <a:lumOff val="40000"/>
                </a:schemeClr>
              </a:buClr>
              <a:buFont typeface="Wingdings" pitchFamily="2" charset="2"/>
              <a:buChar char="§"/>
              <a:defRPr/>
            </a:pPr>
            <a:r>
              <a:rPr lang="en-US" sz="2800" b="1" dirty="0" smtClean="0">
                <a:latin typeface="Arial" pitchFamily="34" charset="0"/>
                <a:cs typeface="Arial" pitchFamily="34" charset="0"/>
              </a:rPr>
              <a:t>Feces</a:t>
            </a:r>
          </a:p>
        </p:txBody>
      </p:sp>
      <p:pic>
        <p:nvPicPr>
          <p:cNvPr id="98308" name="Picture 4" descr="yuhmvfaq[1]"/>
          <p:cNvPicPr>
            <a:picLocks noGrp="1" noChangeAspect="1" noChangeArrowheads="1"/>
          </p:cNvPicPr>
          <p:nvPr>
            <p:ph sz="half" idx="2"/>
          </p:nvPr>
        </p:nvPicPr>
        <p:blipFill>
          <a:blip r:embed="rId2" cstate="print"/>
          <a:srcRect/>
          <a:stretch>
            <a:fillRect/>
          </a:stretch>
        </p:blipFill>
        <p:spPr>
          <a:xfrm>
            <a:off x="3962401" y="1998663"/>
            <a:ext cx="4516439" cy="2282825"/>
          </a:xfrm>
        </p:spPr>
      </p:pic>
      <p:sp>
        <p:nvSpPr>
          <p:cNvPr id="32772" name="Rectangle 4"/>
          <p:cNvSpPr>
            <a:spLocks noChangeArrowheads="1"/>
          </p:cNvSpPr>
          <p:nvPr/>
        </p:nvSpPr>
        <p:spPr bwMode="auto">
          <a:xfrm>
            <a:off x="533400" y="4943476"/>
            <a:ext cx="8229600" cy="1323439"/>
          </a:xfrm>
          <a:prstGeom prst="rect">
            <a:avLst/>
          </a:prstGeom>
          <a:noFill/>
          <a:ln w="9525">
            <a:noFill/>
            <a:miter lim="800000"/>
            <a:headEnd/>
            <a:tailEnd/>
          </a:ln>
        </p:spPr>
        <p:txBody>
          <a:bodyPr wrap="square">
            <a:spAutoFit/>
          </a:bodyPr>
          <a:lstStyle/>
          <a:p>
            <a:r>
              <a:rPr lang="en-US" sz="2000" dirty="0">
                <a:latin typeface="Arial" charset="0"/>
                <a:cs typeface="Arial" charset="0"/>
              </a:rPr>
              <a:t>Small traces of HIV have been found in </a:t>
            </a:r>
            <a:r>
              <a:rPr lang="en-US" sz="2000" dirty="0" smtClean="0">
                <a:latin typeface="Arial" charset="0"/>
                <a:cs typeface="Arial" charset="0"/>
              </a:rPr>
              <a:t>some of the </a:t>
            </a:r>
            <a:r>
              <a:rPr lang="en-US" sz="2000" dirty="0">
                <a:latin typeface="Arial" charset="0"/>
                <a:cs typeface="Arial" charset="0"/>
              </a:rPr>
              <a:t>body fluids mentioned above. However, the amount of virus present is so small that these body </a:t>
            </a:r>
            <a:r>
              <a:rPr lang="en-US" sz="2000" dirty="0" smtClean="0">
                <a:latin typeface="Arial" charset="0"/>
                <a:cs typeface="Arial" charset="0"/>
              </a:rPr>
              <a:t>fluids </a:t>
            </a:r>
            <a:r>
              <a:rPr lang="en-US" sz="2000" dirty="0">
                <a:latin typeface="Arial" charset="0"/>
                <a:cs typeface="Arial" charset="0"/>
              </a:rPr>
              <a:t>are not able to transmit HIV. These fluids only present a risk for HIV transmission if they are mixed with blood.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diamond(in)">
                                      <p:cBhvr>
                                        <p:cTn id="7" dur="2000"/>
                                        <p:tgtEl>
                                          <p:spTgt spid="98306"/>
                                        </p:tgtEl>
                                      </p:cBhvr>
                                    </p:animEffect>
                                  </p:childTnLst>
                                </p:cTn>
                              </p:par>
                              <p:par>
                                <p:cTn id="8" presetID="8" presetClass="entr" presetSubtype="16" fill="hold" nodeType="withEffect">
                                  <p:stCondLst>
                                    <p:cond delay="0"/>
                                  </p:stCondLst>
                                  <p:childTnLst>
                                    <p:set>
                                      <p:cBhvr>
                                        <p:cTn id="9" dur="1" fill="hold">
                                          <p:stCondLst>
                                            <p:cond delay="0"/>
                                          </p:stCondLst>
                                        </p:cTn>
                                        <p:tgtEl>
                                          <p:spTgt spid="98308"/>
                                        </p:tgtEl>
                                        <p:attrNameLst>
                                          <p:attrName>style.visibility</p:attrName>
                                        </p:attrNameLst>
                                      </p:cBhvr>
                                      <p:to>
                                        <p:strVal val="visible"/>
                                      </p:to>
                                    </p:set>
                                    <p:animEffect transition="in" filter="diamond(in)">
                                      <p:cBhvr>
                                        <p:cTn id="10" dur="2000"/>
                                        <p:tgtEl>
                                          <p:spTgt spid="9830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98307">
                                            <p:txEl>
                                              <p:pRg st="0" end="0"/>
                                            </p:txEl>
                                          </p:spTgt>
                                        </p:tgtEl>
                                        <p:attrNameLst>
                                          <p:attrName>style.visibility</p:attrName>
                                        </p:attrNameLst>
                                      </p:cBhvr>
                                      <p:to>
                                        <p:strVal val="visible"/>
                                      </p:to>
                                    </p:set>
                                    <p:animEffect transition="in" filter="diamond(in)">
                                      <p:cBhvr>
                                        <p:cTn id="15" dur="2000"/>
                                        <p:tgtEl>
                                          <p:spTgt spid="98307">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98307">
                                            <p:txEl>
                                              <p:pRg st="1" end="1"/>
                                            </p:txEl>
                                          </p:spTgt>
                                        </p:tgtEl>
                                        <p:attrNameLst>
                                          <p:attrName>style.visibility</p:attrName>
                                        </p:attrNameLst>
                                      </p:cBhvr>
                                      <p:to>
                                        <p:strVal val="visible"/>
                                      </p:to>
                                    </p:set>
                                    <p:animEffect transition="in" filter="diamond(in)">
                                      <p:cBhvr>
                                        <p:cTn id="20" dur="2000"/>
                                        <p:tgtEl>
                                          <p:spTgt spid="98307">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98307">
                                            <p:txEl>
                                              <p:pRg st="2" end="2"/>
                                            </p:txEl>
                                          </p:spTgt>
                                        </p:tgtEl>
                                        <p:attrNameLst>
                                          <p:attrName>style.visibility</p:attrName>
                                        </p:attrNameLst>
                                      </p:cBhvr>
                                      <p:to>
                                        <p:strVal val="visible"/>
                                      </p:to>
                                    </p:set>
                                    <p:animEffect transition="in" filter="diamond(in)">
                                      <p:cBhvr>
                                        <p:cTn id="25" dur="2000"/>
                                        <p:tgtEl>
                                          <p:spTgt spid="98307">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98307">
                                            <p:txEl>
                                              <p:pRg st="3" end="3"/>
                                            </p:txEl>
                                          </p:spTgt>
                                        </p:tgtEl>
                                        <p:attrNameLst>
                                          <p:attrName>style.visibility</p:attrName>
                                        </p:attrNameLst>
                                      </p:cBhvr>
                                      <p:to>
                                        <p:strVal val="visible"/>
                                      </p:to>
                                    </p:set>
                                    <p:animEffect transition="in" filter="diamond(in)">
                                      <p:cBhvr>
                                        <p:cTn id="30" dur="2000"/>
                                        <p:tgtEl>
                                          <p:spTgt spid="98307">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98307">
                                            <p:txEl>
                                              <p:pRg st="4" end="4"/>
                                            </p:txEl>
                                          </p:spTgt>
                                        </p:tgtEl>
                                        <p:attrNameLst>
                                          <p:attrName>style.visibility</p:attrName>
                                        </p:attrNameLst>
                                      </p:cBhvr>
                                      <p:to>
                                        <p:strVal val="visible"/>
                                      </p:to>
                                    </p:set>
                                    <p:animEffect transition="in" filter="diamond(in)">
                                      <p:cBhvr>
                                        <p:cTn id="35" dur="2000"/>
                                        <p:tgtEl>
                                          <p:spTgt spid="98307">
                                            <p:txEl>
                                              <p:pRg st="4" end="4"/>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98307">
                                            <p:txEl>
                                              <p:pRg st="5" end="5"/>
                                            </p:txEl>
                                          </p:spTgt>
                                        </p:tgtEl>
                                        <p:attrNameLst>
                                          <p:attrName>style.visibility</p:attrName>
                                        </p:attrNameLst>
                                      </p:cBhvr>
                                      <p:to>
                                        <p:strVal val="visible"/>
                                      </p:to>
                                    </p:set>
                                    <p:animEffect transition="in" filter="diamond(in)">
                                      <p:cBhvr>
                                        <p:cTn id="40" dur="2000"/>
                                        <p:tgtEl>
                                          <p:spTgt spid="98307">
                                            <p:txEl>
                                              <p:pRg st="5" end="5"/>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98307">
                                            <p:txEl>
                                              <p:pRg st="6" end="6"/>
                                            </p:txEl>
                                          </p:spTgt>
                                        </p:tgtEl>
                                        <p:attrNameLst>
                                          <p:attrName>style.visibility</p:attrName>
                                        </p:attrNameLst>
                                      </p:cBhvr>
                                      <p:to>
                                        <p:strVal val="visible"/>
                                      </p:to>
                                    </p:set>
                                    <p:animEffect transition="in" filter="diamond(in)">
                                      <p:cBhvr>
                                        <p:cTn id="45" dur="2000"/>
                                        <p:tgtEl>
                                          <p:spTgt spid="983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b="1" dirty="0" smtClean="0">
                <a:latin typeface="Arial" charset="0"/>
                <a:cs typeface="Arial" charset="0"/>
              </a:rPr>
              <a:t> </a:t>
            </a:r>
            <a:r>
              <a:rPr lang="en-US" b="1" dirty="0" smtClean="0">
                <a:solidFill>
                  <a:srgbClr val="0066CC"/>
                </a:solidFill>
              </a:rPr>
              <a:t>Requirements for Infection</a:t>
            </a:r>
          </a:p>
        </p:txBody>
      </p:sp>
      <p:sp>
        <p:nvSpPr>
          <p:cNvPr id="10243" name="Content Placeholder 4"/>
          <p:cNvSpPr>
            <a:spLocks noGrp="1"/>
          </p:cNvSpPr>
          <p:nvPr>
            <p:ph idx="1"/>
          </p:nvPr>
        </p:nvSpPr>
        <p:spPr>
          <a:xfrm>
            <a:off x="466725" y="2312988"/>
            <a:ext cx="8229600" cy="411162"/>
          </a:xfrm>
        </p:spPr>
        <p:txBody>
          <a:bodyPr/>
          <a:lstStyle/>
          <a:p>
            <a:pPr marL="0" indent="0">
              <a:buFont typeface="Arial" charset="0"/>
              <a:buNone/>
            </a:pPr>
            <a:r>
              <a:rPr lang="en-US" sz="2000" b="1" dirty="0" smtClean="0">
                <a:latin typeface="Arial" charset="0"/>
                <a:cs typeface="Arial" charset="0"/>
              </a:rPr>
              <a:t>1. HIV must be present, </a:t>
            </a:r>
          </a:p>
        </p:txBody>
      </p:sp>
      <p:sp>
        <p:nvSpPr>
          <p:cNvPr id="10244" name="Rectangle 3"/>
          <p:cNvSpPr>
            <a:spLocks noChangeArrowheads="1"/>
          </p:cNvSpPr>
          <p:nvPr/>
        </p:nvSpPr>
        <p:spPr bwMode="auto">
          <a:xfrm>
            <a:off x="457200" y="2889250"/>
            <a:ext cx="8229600" cy="400110"/>
          </a:xfrm>
          <a:prstGeom prst="rect">
            <a:avLst/>
          </a:prstGeom>
          <a:noFill/>
          <a:ln w="9525">
            <a:noFill/>
            <a:miter lim="800000"/>
            <a:headEnd/>
            <a:tailEnd/>
          </a:ln>
        </p:spPr>
        <p:txBody>
          <a:bodyPr>
            <a:spAutoFit/>
          </a:bodyPr>
          <a:lstStyle/>
          <a:p>
            <a:pPr>
              <a:spcBef>
                <a:spcPct val="20000"/>
              </a:spcBef>
            </a:pPr>
            <a:r>
              <a:rPr lang="en-US" sz="2000" b="1" dirty="0">
                <a:latin typeface="Arial" charset="0"/>
                <a:cs typeface="Arial" charset="0"/>
              </a:rPr>
              <a:t>2. In sufficient quantities to cause infection,</a:t>
            </a:r>
          </a:p>
        </p:txBody>
      </p:sp>
      <p:sp>
        <p:nvSpPr>
          <p:cNvPr id="10245" name="Rectangle 5"/>
          <p:cNvSpPr>
            <a:spLocks noChangeArrowheads="1"/>
          </p:cNvSpPr>
          <p:nvPr/>
        </p:nvSpPr>
        <p:spPr bwMode="auto">
          <a:xfrm>
            <a:off x="457200" y="4378325"/>
            <a:ext cx="8229600" cy="400110"/>
          </a:xfrm>
          <a:prstGeom prst="rect">
            <a:avLst/>
          </a:prstGeom>
          <a:noFill/>
          <a:ln w="9525">
            <a:noFill/>
            <a:miter lim="800000"/>
            <a:headEnd/>
            <a:tailEnd/>
          </a:ln>
        </p:spPr>
        <p:txBody>
          <a:bodyPr>
            <a:spAutoFit/>
          </a:bodyPr>
          <a:lstStyle/>
          <a:p>
            <a:pPr>
              <a:spcBef>
                <a:spcPct val="20000"/>
              </a:spcBef>
            </a:pPr>
            <a:r>
              <a:rPr lang="en-US" sz="2000" b="1" dirty="0">
                <a:latin typeface="Calibri" pitchFamily="34" charset="0"/>
              </a:rPr>
              <a:t>3. </a:t>
            </a:r>
            <a:r>
              <a:rPr lang="en-US" sz="2000" b="1" dirty="0">
                <a:latin typeface="Arial" charset="0"/>
                <a:cs typeface="Arial" charset="0"/>
              </a:rPr>
              <a:t>And be able to get into the bloodstream</a:t>
            </a:r>
          </a:p>
        </p:txBody>
      </p:sp>
      <p:sp>
        <p:nvSpPr>
          <p:cNvPr id="10246" name="Rectangle 6"/>
          <p:cNvSpPr>
            <a:spLocks noChangeArrowheads="1"/>
          </p:cNvSpPr>
          <p:nvPr/>
        </p:nvSpPr>
        <p:spPr bwMode="auto">
          <a:xfrm>
            <a:off x="935039" y="3327400"/>
            <a:ext cx="4572000" cy="1015663"/>
          </a:xfrm>
          <a:prstGeom prst="rect">
            <a:avLst/>
          </a:prstGeom>
          <a:noFill/>
          <a:ln w="9525">
            <a:noFill/>
            <a:miter lim="800000"/>
            <a:headEnd/>
            <a:tailEnd/>
          </a:ln>
        </p:spPr>
        <p:txBody>
          <a:bodyPr>
            <a:spAutoFit/>
          </a:bodyPr>
          <a:lstStyle/>
          <a:p>
            <a:pPr lvl="1">
              <a:buFont typeface="Arial" charset="0"/>
              <a:buChar char="•"/>
            </a:pPr>
            <a:r>
              <a:rPr lang="en-US" sz="2000" dirty="0">
                <a:latin typeface="Arial" charset="0"/>
                <a:cs typeface="Arial" charset="0"/>
              </a:rPr>
              <a:t>  Blood</a:t>
            </a:r>
          </a:p>
          <a:p>
            <a:pPr lvl="1">
              <a:buFont typeface="Arial" charset="0"/>
              <a:buChar char="•"/>
            </a:pPr>
            <a:r>
              <a:rPr lang="en-US" sz="2000" dirty="0">
                <a:latin typeface="Arial" charset="0"/>
                <a:cs typeface="Arial" charset="0"/>
              </a:rPr>
              <a:t>  Sexual fluids</a:t>
            </a:r>
          </a:p>
          <a:p>
            <a:pPr lvl="1">
              <a:buFont typeface="Arial" charset="0"/>
              <a:buChar char="•"/>
            </a:pPr>
            <a:r>
              <a:rPr lang="en-US" sz="2000" dirty="0">
                <a:latin typeface="Arial" charset="0"/>
                <a:cs typeface="Arial" charset="0"/>
              </a:rPr>
              <a:t>  Breast milk</a:t>
            </a:r>
          </a:p>
        </p:txBody>
      </p:sp>
      <p:sp>
        <p:nvSpPr>
          <p:cNvPr id="10247" name="Rectangle 7"/>
          <p:cNvSpPr>
            <a:spLocks noChangeArrowheads="1"/>
          </p:cNvSpPr>
          <p:nvPr/>
        </p:nvSpPr>
        <p:spPr bwMode="auto">
          <a:xfrm>
            <a:off x="914400" y="4800601"/>
            <a:ext cx="7696200" cy="707886"/>
          </a:xfrm>
          <a:prstGeom prst="rect">
            <a:avLst/>
          </a:prstGeom>
          <a:noFill/>
          <a:ln w="9525">
            <a:noFill/>
            <a:miter lim="800000"/>
            <a:headEnd/>
            <a:tailEnd/>
          </a:ln>
        </p:spPr>
        <p:txBody>
          <a:bodyPr>
            <a:spAutoFit/>
          </a:bodyPr>
          <a:lstStyle/>
          <a:p>
            <a:pPr marL="800100" lvl="1" indent="-342900">
              <a:buFont typeface="Arial" charset="0"/>
              <a:buChar char="•"/>
            </a:pPr>
            <a:r>
              <a:rPr lang="en-US" sz="2000" dirty="0">
                <a:latin typeface="Arial" charset="0"/>
                <a:cs typeface="Arial" charset="0"/>
              </a:rPr>
              <a:t>Directly through damaged skin or through injection</a:t>
            </a:r>
          </a:p>
          <a:p>
            <a:pPr marL="800100" lvl="1" indent="-342900">
              <a:buFont typeface="Arial" charset="0"/>
              <a:buChar char="•"/>
            </a:pPr>
            <a:r>
              <a:rPr lang="en-US" sz="2000" dirty="0">
                <a:latin typeface="Arial" charset="0"/>
                <a:cs typeface="Arial" charset="0"/>
              </a:rPr>
              <a:t>Absorption through mucous membranes</a:t>
            </a:r>
          </a:p>
        </p:txBody>
      </p:sp>
      <p:sp>
        <p:nvSpPr>
          <p:cNvPr id="10248" name="Rectangle 8"/>
          <p:cNvSpPr>
            <a:spLocks noChangeArrowheads="1"/>
          </p:cNvSpPr>
          <p:nvPr/>
        </p:nvSpPr>
        <p:spPr bwMode="auto">
          <a:xfrm>
            <a:off x="304800" y="5888038"/>
            <a:ext cx="8534400" cy="400110"/>
          </a:xfrm>
          <a:prstGeom prst="rect">
            <a:avLst/>
          </a:prstGeom>
          <a:noFill/>
          <a:ln w="9525">
            <a:noFill/>
            <a:miter lim="800000"/>
            <a:headEnd/>
            <a:tailEnd/>
          </a:ln>
        </p:spPr>
        <p:txBody>
          <a:bodyPr>
            <a:spAutoFit/>
          </a:bodyPr>
          <a:lstStyle/>
          <a:p>
            <a:pPr algn="ctr"/>
            <a:r>
              <a:rPr lang="en-US" sz="2000" b="1">
                <a:latin typeface="Arial" charset="0"/>
                <a:cs typeface="Arial" charset="0"/>
              </a:rPr>
              <a:t>If you remove one of these factors, infection cannot take place.</a:t>
            </a:r>
          </a:p>
        </p:txBody>
      </p:sp>
      <p:sp>
        <p:nvSpPr>
          <p:cNvPr id="10" name="Rectangle 8"/>
          <p:cNvSpPr>
            <a:spLocks noChangeArrowheads="1"/>
          </p:cNvSpPr>
          <p:nvPr/>
        </p:nvSpPr>
        <p:spPr bwMode="auto">
          <a:xfrm>
            <a:off x="304800" y="1352551"/>
            <a:ext cx="8534400" cy="707886"/>
          </a:xfrm>
          <a:prstGeom prst="rect">
            <a:avLst/>
          </a:prstGeom>
          <a:noFill/>
          <a:ln w="9525">
            <a:noFill/>
            <a:miter lim="800000"/>
            <a:headEnd/>
            <a:tailEnd/>
          </a:ln>
        </p:spPr>
        <p:txBody>
          <a:bodyPr>
            <a:spAutoFit/>
          </a:bodyPr>
          <a:lstStyle/>
          <a:p>
            <a:r>
              <a:rPr lang="en-US" sz="2000" b="1" dirty="0">
                <a:latin typeface="Arial" charset="0"/>
                <a:cs typeface="Arial" charset="0"/>
              </a:rPr>
              <a:t>The following three factors need to happen in order for HIV to cause infection: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20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fade">
                                      <p:cBhvr>
                                        <p:cTn id="12" dur="2000"/>
                                        <p:tgtEl>
                                          <p:spTgt spid="102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6"/>
                                        </p:tgtEl>
                                        <p:attrNameLst>
                                          <p:attrName>style.visibility</p:attrName>
                                        </p:attrNameLst>
                                      </p:cBhvr>
                                      <p:to>
                                        <p:strVal val="visible"/>
                                      </p:to>
                                    </p:set>
                                    <p:animEffect transition="in" filter="fade">
                                      <p:cBhvr>
                                        <p:cTn id="17" dur="2000"/>
                                        <p:tgtEl>
                                          <p:spTgt spid="102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fade">
                                      <p:cBhvr>
                                        <p:cTn id="22" dur="2000"/>
                                        <p:tgtEl>
                                          <p:spTgt spid="102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247"/>
                                        </p:tgtEl>
                                        <p:attrNameLst>
                                          <p:attrName>style.visibility</p:attrName>
                                        </p:attrNameLst>
                                      </p:cBhvr>
                                      <p:to>
                                        <p:strVal val="visible"/>
                                      </p:to>
                                    </p:set>
                                    <p:animEffect transition="in" filter="fade">
                                      <p:cBhvr>
                                        <p:cTn id="27" dur="2000"/>
                                        <p:tgtEl>
                                          <p:spTgt spid="102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248"/>
                                        </p:tgtEl>
                                        <p:attrNameLst>
                                          <p:attrName>style.visibility</p:attrName>
                                        </p:attrNameLst>
                                      </p:cBhvr>
                                      <p:to>
                                        <p:strVal val="visible"/>
                                      </p:to>
                                    </p:set>
                                    <p:animEffect transition="in" filter="fade">
                                      <p:cBhvr>
                                        <p:cTn id="32" dur="2000"/>
                                        <p:tgtEl>
                                          <p:spTgt spid="1024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10244" grpId="0"/>
      <p:bldP spid="10245" grpId="0"/>
      <p:bldP spid="10246" grpId="0"/>
      <p:bldP spid="10247" grpId="0"/>
      <p:bldP spid="1024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609600" y="3657600"/>
            <a:ext cx="1847918" cy="2235200"/>
            <a:chOff x="256075" y="1828799"/>
            <a:chExt cx="1847918" cy="2235200"/>
          </a:xfrm>
        </p:grpSpPr>
        <p:sp>
          <p:nvSpPr>
            <p:cNvPr id="5" name="Round Same Side Corner Rectangle 4"/>
            <p:cNvSpPr/>
            <p:nvPr/>
          </p:nvSpPr>
          <p:spPr>
            <a:xfrm rot="10800000">
              <a:off x="256075" y="1828799"/>
              <a:ext cx="1847918" cy="2235200"/>
            </a:xfrm>
            <a:prstGeom prst="round2SameRect">
              <a:avLst>
                <a:gd name="adj1" fmla="val 10500"/>
                <a:gd name="adj2" fmla="val 0"/>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6" name="Round Same Side Corner Rectangle 4"/>
            <p:cNvSpPr/>
            <p:nvPr/>
          </p:nvSpPr>
          <p:spPr>
            <a:xfrm>
              <a:off x="312905" y="1828799"/>
              <a:ext cx="1734258" cy="21783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152" tIns="274320" rIns="73152" bIns="128016" numCol="1" spcCol="1270" anchor="t" anchorCtr="0">
              <a:noAutofit/>
            </a:bodyPr>
            <a:lstStyle/>
            <a:p>
              <a:pPr lvl="0" algn="l" defTabSz="800100">
                <a:lnSpc>
                  <a:spcPct val="90000"/>
                </a:lnSpc>
                <a:spcBef>
                  <a:spcPct val="0"/>
                </a:spcBef>
                <a:spcAft>
                  <a:spcPct val="35000"/>
                </a:spcAft>
              </a:pPr>
              <a:r>
                <a:rPr lang="en-US" sz="1800" b="1" kern="1200" dirty="0" smtClean="0">
                  <a:latin typeface="Arial" pitchFamily="34" charset="0"/>
                  <a:cs typeface="Arial" pitchFamily="34" charset="0"/>
                </a:rPr>
                <a:t>Unprotected anal and vaginal sex with an HIV positive partner.  </a:t>
              </a:r>
              <a:endParaRPr lang="en-US" sz="1800" kern="1200" dirty="0">
                <a:latin typeface="Arial" pitchFamily="34" charset="0"/>
                <a:cs typeface="Arial" pitchFamily="34" charset="0"/>
              </a:endParaRPr>
            </a:p>
          </p:txBody>
        </p:sp>
      </p:grpSp>
      <p:grpSp>
        <p:nvGrpSpPr>
          <p:cNvPr id="4" name="Group 6"/>
          <p:cNvGrpSpPr/>
          <p:nvPr/>
        </p:nvGrpSpPr>
        <p:grpSpPr>
          <a:xfrm>
            <a:off x="2647882" y="3657600"/>
            <a:ext cx="1847918" cy="2235200"/>
            <a:chOff x="2288785" y="1828799"/>
            <a:chExt cx="1847918" cy="2235200"/>
          </a:xfrm>
        </p:grpSpPr>
        <p:sp>
          <p:nvSpPr>
            <p:cNvPr id="8" name="Round Same Side Corner Rectangle 7"/>
            <p:cNvSpPr/>
            <p:nvPr/>
          </p:nvSpPr>
          <p:spPr>
            <a:xfrm rot="10800000">
              <a:off x="2288785" y="1828799"/>
              <a:ext cx="1847918" cy="2235200"/>
            </a:xfrm>
            <a:prstGeom prst="round2SameRect">
              <a:avLst>
                <a:gd name="adj1" fmla="val 10500"/>
                <a:gd name="adj2" fmla="val 0"/>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9" name="Round Same Side Corner Rectangle 4"/>
            <p:cNvSpPr/>
            <p:nvPr/>
          </p:nvSpPr>
          <p:spPr>
            <a:xfrm rot="21600000">
              <a:off x="2345615" y="1828799"/>
              <a:ext cx="1734258" cy="21783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152" tIns="274320" rIns="73152" bIns="128016" numCol="1" spcCol="1270" anchor="t" anchorCtr="0">
              <a:noAutofit/>
            </a:bodyPr>
            <a:lstStyle/>
            <a:p>
              <a:pPr lvl="0" algn="l" defTabSz="800100">
                <a:lnSpc>
                  <a:spcPct val="90000"/>
                </a:lnSpc>
                <a:spcBef>
                  <a:spcPct val="0"/>
                </a:spcBef>
                <a:spcAft>
                  <a:spcPct val="35000"/>
                </a:spcAft>
              </a:pPr>
              <a:r>
                <a:rPr lang="en-US" sz="1800" b="1" kern="1200" dirty="0" smtClean="0">
                  <a:latin typeface="Arial" pitchFamily="34" charset="0"/>
                  <a:cs typeface="Arial" pitchFamily="34" charset="0"/>
                </a:rPr>
                <a:t>Vertical transmission from HIV infected mother to child.</a:t>
              </a:r>
              <a:endParaRPr lang="en-US" sz="1800" b="1" kern="1200" dirty="0">
                <a:latin typeface="Arial" pitchFamily="34" charset="0"/>
                <a:cs typeface="Arial" pitchFamily="34" charset="0"/>
              </a:endParaRPr>
            </a:p>
          </p:txBody>
        </p:sp>
      </p:grpSp>
      <p:grpSp>
        <p:nvGrpSpPr>
          <p:cNvPr id="7" name="Group 9"/>
          <p:cNvGrpSpPr/>
          <p:nvPr/>
        </p:nvGrpSpPr>
        <p:grpSpPr>
          <a:xfrm>
            <a:off x="4724400" y="3657600"/>
            <a:ext cx="1847918" cy="2235200"/>
            <a:chOff x="4321495" y="1828799"/>
            <a:chExt cx="1847918" cy="2235200"/>
          </a:xfrm>
        </p:grpSpPr>
        <p:sp>
          <p:nvSpPr>
            <p:cNvPr id="12" name="Round Same Side Corner Rectangle 11"/>
            <p:cNvSpPr/>
            <p:nvPr/>
          </p:nvSpPr>
          <p:spPr>
            <a:xfrm rot="10800000">
              <a:off x="4321495" y="1828799"/>
              <a:ext cx="1847918" cy="2235200"/>
            </a:xfrm>
            <a:prstGeom prst="round2SameRect">
              <a:avLst>
                <a:gd name="adj1" fmla="val 10500"/>
                <a:gd name="adj2" fmla="val 0"/>
              </a:avLst>
            </a:prstGeom>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3" name="Round Same Side Corner Rectangle 4"/>
            <p:cNvSpPr/>
            <p:nvPr/>
          </p:nvSpPr>
          <p:spPr>
            <a:xfrm rot="21600000">
              <a:off x="4378325" y="1828799"/>
              <a:ext cx="1734258" cy="21783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152" tIns="274320" rIns="73152" bIns="128016" numCol="1" spcCol="1270" anchor="t" anchorCtr="0">
              <a:noAutofit/>
            </a:bodyPr>
            <a:lstStyle/>
            <a:p>
              <a:pPr lvl="0" algn="l" defTabSz="800100">
                <a:lnSpc>
                  <a:spcPct val="90000"/>
                </a:lnSpc>
                <a:spcBef>
                  <a:spcPct val="0"/>
                </a:spcBef>
                <a:spcAft>
                  <a:spcPct val="35000"/>
                </a:spcAft>
              </a:pPr>
              <a:r>
                <a:rPr lang="en-US" sz="1800" b="1" kern="1200" dirty="0" smtClean="0">
                  <a:latin typeface="Arial" pitchFamily="34" charset="0"/>
                  <a:cs typeface="Arial" pitchFamily="34" charset="0"/>
                </a:rPr>
                <a:t>Sharing needles and equipment with an HIV positive person. </a:t>
              </a:r>
              <a:endParaRPr lang="en-US" sz="1800" b="1" kern="1200" dirty="0">
                <a:latin typeface="Arial" pitchFamily="34" charset="0"/>
                <a:cs typeface="Arial" pitchFamily="34" charset="0"/>
              </a:endParaRPr>
            </a:p>
          </p:txBody>
        </p:sp>
      </p:grpSp>
      <p:grpSp>
        <p:nvGrpSpPr>
          <p:cNvPr id="10" name="Group 13"/>
          <p:cNvGrpSpPr/>
          <p:nvPr/>
        </p:nvGrpSpPr>
        <p:grpSpPr>
          <a:xfrm>
            <a:off x="6781800" y="3657600"/>
            <a:ext cx="1847918" cy="2235200"/>
            <a:chOff x="6354206" y="1828799"/>
            <a:chExt cx="1847918" cy="2235200"/>
          </a:xfrm>
        </p:grpSpPr>
        <p:sp>
          <p:nvSpPr>
            <p:cNvPr id="15" name="Round Same Side Corner Rectangle 14"/>
            <p:cNvSpPr/>
            <p:nvPr/>
          </p:nvSpPr>
          <p:spPr>
            <a:xfrm rot="10800000">
              <a:off x="6354206" y="1828799"/>
              <a:ext cx="1847918" cy="2235200"/>
            </a:xfrm>
            <a:prstGeom prst="round2SameRect">
              <a:avLst>
                <a:gd name="adj1" fmla="val 10500"/>
                <a:gd name="adj2" fmla="val 0"/>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16" name="Round Same Side Corner Rectangle 4"/>
            <p:cNvSpPr/>
            <p:nvPr/>
          </p:nvSpPr>
          <p:spPr>
            <a:xfrm rot="21600000">
              <a:off x="6411036" y="1828799"/>
              <a:ext cx="1734258" cy="21783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152" tIns="274320" rIns="73152" bIns="128016" numCol="1" spcCol="1270" anchor="t" anchorCtr="0">
              <a:noAutofit/>
            </a:bodyPr>
            <a:lstStyle/>
            <a:p>
              <a:pPr lvl="0" algn="l" defTabSz="800100">
                <a:lnSpc>
                  <a:spcPct val="90000"/>
                </a:lnSpc>
                <a:spcBef>
                  <a:spcPct val="0"/>
                </a:spcBef>
                <a:spcAft>
                  <a:spcPct val="35000"/>
                </a:spcAft>
              </a:pPr>
              <a:r>
                <a:rPr lang="en-US" sz="1800" b="1" kern="1200" dirty="0" smtClean="0">
                  <a:latin typeface="Arial" pitchFamily="34" charset="0"/>
                  <a:cs typeface="Arial" pitchFamily="34" charset="0"/>
                </a:rPr>
                <a:t>Contact with infected blood during health care or other occupational exposure</a:t>
              </a:r>
              <a:endParaRPr lang="en-US" sz="1800" b="1" kern="1200" dirty="0">
                <a:latin typeface="Arial" pitchFamily="34" charset="0"/>
                <a:cs typeface="Arial" pitchFamily="34" charset="0"/>
              </a:endParaRPr>
            </a:p>
          </p:txBody>
        </p:sp>
      </p:grpSp>
      <p:grpSp>
        <p:nvGrpSpPr>
          <p:cNvPr id="11" name="Group 20"/>
          <p:cNvGrpSpPr/>
          <p:nvPr/>
        </p:nvGrpSpPr>
        <p:grpSpPr>
          <a:xfrm>
            <a:off x="381000" y="1828801"/>
            <a:ext cx="8458200" cy="1828800"/>
            <a:chOff x="381000" y="1828801"/>
            <a:chExt cx="8458200" cy="1828800"/>
          </a:xfrm>
        </p:grpSpPr>
        <p:sp>
          <p:nvSpPr>
            <p:cNvPr id="22" name="Rounded Rectangle 21"/>
            <p:cNvSpPr/>
            <p:nvPr/>
          </p:nvSpPr>
          <p:spPr>
            <a:xfrm>
              <a:off x="381000" y="1828801"/>
              <a:ext cx="8458200" cy="1828800"/>
            </a:xfrm>
            <a:prstGeom prst="roundRect">
              <a:avLst>
                <a:gd name="adj" fmla="val 10000"/>
              </a:avLst>
            </a:prstGeom>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23" name="Rounded Rectangle 22"/>
            <p:cNvSpPr/>
            <p:nvPr/>
          </p:nvSpPr>
          <p:spPr>
            <a:xfrm>
              <a:off x="637075" y="2072641"/>
              <a:ext cx="1847918" cy="1341120"/>
            </a:xfrm>
            <a:prstGeom prst="roundRect">
              <a:avLst>
                <a:gd name="adj" fmla="val 10000"/>
              </a:avLst>
            </a:prstGeom>
            <a:blipFill rotWithShape="0">
              <a:blip r:embed="rId3" cstate="print"/>
              <a:stretch>
                <a:fillRect/>
              </a:stretch>
            </a:blipFill>
          </p:spPr>
          <p:style>
            <a:lnRef idx="0">
              <a:schemeClr val="lt1">
                <a:hueOff val="0"/>
                <a:satOff val="0"/>
                <a:lumOff val="0"/>
                <a:alphaOff val="0"/>
              </a:schemeClr>
            </a:lnRef>
            <a:fillRef idx="1">
              <a:scrgbClr r="0" g="0" b="0"/>
            </a:fillRef>
            <a:effectRef idx="2">
              <a:schemeClr val="accent2">
                <a:tint val="50000"/>
                <a:hueOff val="0"/>
                <a:satOff val="0"/>
                <a:lumOff val="0"/>
                <a:alphaOff val="0"/>
              </a:schemeClr>
            </a:effectRef>
            <a:fontRef idx="minor">
              <a:schemeClr val="lt1">
                <a:hueOff val="0"/>
                <a:satOff val="0"/>
                <a:lumOff val="0"/>
                <a:alphaOff val="0"/>
              </a:schemeClr>
            </a:fontRef>
          </p:style>
        </p:sp>
        <p:sp>
          <p:nvSpPr>
            <p:cNvPr id="25" name="Rounded Rectangle 24"/>
            <p:cNvSpPr/>
            <p:nvPr/>
          </p:nvSpPr>
          <p:spPr>
            <a:xfrm>
              <a:off x="2669785" y="2072641"/>
              <a:ext cx="1847918" cy="1341120"/>
            </a:xfrm>
            <a:prstGeom prst="roundRect">
              <a:avLst>
                <a:gd name="adj" fmla="val 10000"/>
              </a:avLst>
            </a:prstGeom>
            <a:blipFill rotWithShape="0">
              <a:blip r:embed="rId4" cstate="print"/>
              <a:stretch>
                <a:fillRect/>
              </a:stretch>
            </a:blipFill>
          </p:spPr>
          <p:style>
            <a:lnRef idx="0">
              <a:schemeClr val="lt1">
                <a:hueOff val="0"/>
                <a:satOff val="0"/>
                <a:lumOff val="0"/>
                <a:alphaOff val="0"/>
              </a:schemeClr>
            </a:lnRef>
            <a:fillRef idx="1">
              <a:scrgbClr r="0" g="0" b="0"/>
            </a:fillRef>
            <a:effectRef idx="2">
              <a:schemeClr val="accent3">
                <a:tint val="50000"/>
                <a:hueOff val="0"/>
                <a:satOff val="0"/>
                <a:lumOff val="0"/>
                <a:alphaOff val="0"/>
              </a:schemeClr>
            </a:effectRef>
            <a:fontRef idx="minor">
              <a:schemeClr val="lt1">
                <a:hueOff val="0"/>
                <a:satOff val="0"/>
                <a:lumOff val="0"/>
                <a:alphaOff val="0"/>
              </a:schemeClr>
            </a:fontRef>
          </p:style>
        </p:sp>
        <p:sp>
          <p:nvSpPr>
            <p:cNvPr id="27" name="Rounded Rectangle 26"/>
            <p:cNvSpPr/>
            <p:nvPr/>
          </p:nvSpPr>
          <p:spPr>
            <a:xfrm>
              <a:off x="4702495" y="2072641"/>
              <a:ext cx="1847918" cy="1341120"/>
            </a:xfrm>
            <a:prstGeom prst="roundRect">
              <a:avLst>
                <a:gd name="adj" fmla="val 10000"/>
              </a:avLst>
            </a:prstGeom>
            <a:blipFill rotWithShape="0">
              <a:blip r:embed="rId5" cstate="print"/>
              <a:stretch>
                <a:fillRect/>
              </a:stretch>
            </a:blipFill>
          </p:spPr>
          <p:style>
            <a:lnRef idx="0">
              <a:schemeClr val="lt1">
                <a:hueOff val="0"/>
                <a:satOff val="0"/>
                <a:lumOff val="0"/>
                <a:alphaOff val="0"/>
              </a:schemeClr>
            </a:lnRef>
            <a:fillRef idx="1">
              <a:scrgbClr r="0" g="0" b="0"/>
            </a:fillRef>
            <a:effectRef idx="2">
              <a:schemeClr val="accent4">
                <a:tint val="50000"/>
                <a:hueOff val="0"/>
                <a:satOff val="0"/>
                <a:lumOff val="0"/>
                <a:alphaOff val="0"/>
              </a:schemeClr>
            </a:effectRef>
            <a:fontRef idx="minor">
              <a:schemeClr val="lt1">
                <a:hueOff val="0"/>
                <a:satOff val="0"/>
                <a:lumOff val="0"/>
                <a:alphaOff val="0"/>
              </a:schemeClr>
            </a:fontRef>
          </p:style>
        </p:sp>
        <p:sp>
          <p:nvSpPr>
            <p:cNvPr id="29" name="Rounded Rectangle 28"/>
            <p:cNvSpPr/>
            <p:nvPr/>
          </p:nvSpPr>
          <p:spPr>
            <a:xfrm>
              <a:off x="6735206" y="2072641"/>
              <a:ext cx="1847918" cy="1341120"/>
            </a:xfrm>
            <a:prstGeom prst="roundRect">
              <a:avLst>
                <a:gd name="adj" fmla="val 10000"/>
              </a:avLst>
            </a:prstGeom>
            <a:blipFill rotWithShape="0">
              <a:blip r:embed="rId6" cstate="print"/>
              <a:stretch>
                <a:fillRect/>
              </a:stretch>
            </a:blipFill>
          </p:spPr>
          <p:style>
            <a:lnRef idx="0">
              <a:schemeClr val="lt1">
                <a:hueOff val="0"/>
                <a:satOff val="0"/>
                <a:lumOff val="0"/>
                <a:alphaOff val="0"/>
              </a:schemeClr>
            </a:lnRef>
            <a:fillRef idx="1">
              <a:scrgbClr r="0" g="0" b="0"/>
            </a:fillRef>
            <a:effectRef idx="2">
              <a:schemeClr val="accent5">
                <a:tint val="50000"/>
                <a:hueOff val="0"/>
                <a:satOff val="0"/>
                <a:lumOff val="0"/>
                <a:alphaOff val="0"/>
              </a:schemeClr>
            </a:effectRef>
            <a:fontRef idx="minor">
              <a:schemeClr val="lt1">
                <a:hueOff val="0"/>
                <a:satOff val="0"/>
                <a:lumOff val="0"/>
                <a:alphaOff val="0"/>
              </a:schemeClr>
            </a:fontRef>
          </p:style>
        </p:sp>
      </p:grpSp>
      <p:sp>
        <p:nvSpPr>
          <p:cNvPr id="3" name="Title 1"/>
          <p:cNvSpPr txBox="1">
            <a:spLocks/>
          </p:cNvSpPr>
          <p:nvPr/>
        </p:nvSpPr>
        <p:spPr>
          <a:xfrm>
            <a:off x="396875" y="609600"/>
            <a:ext cx="8229600" cy="1143000"/>
          </a:xfrm>
          <a:prstGeom prst="rect">
            <a:avLst/>
          </a:prstGeom>
        </p:spPr>
        <p:txBody>
          <a:bodyPr/>
          <a:lstStyle/>
          <a:p>
            <a:pPr algn="ctr">
              <a:defRPr/>
            </a:pPr>
            <a:r>
              <a:rPr lang="en-US" sz="4400" b="1" dirty="0">
                <a:solidFill>
                  <a:srgbClr val="0066CC"/>
                </a:solidFill>
                <a:latin typeface="Arial" pitchFamily="34" charset="0"/>
                <a:ea typeface="+mj-ea"/>
                <a:cs typeface="Arial" pitchFamily="34" charset="0"/>
              </a:rPr>
              <a:t>HIV is transmitted through….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4"/>
          <p:cNvSpPr>
            <a:spLocks noGrp="1"/>
          </p:cNvSpPr>
          <p:nvPr>
            <p:ph type="title"/>
          </p:nvPr>
        </p:nvSpPr>
        <p:spPr>
          <a:xfrm>
            <a:off x="685800" y="381000"/>
            <a:ext cx="8229600" cy="1143000"/>
          </a:xfrm>
        </p:spPr>
        <p:txBody>
          <a:bodyPr/>
          <a:lstStyle/>
          <a:p>
            <a:pPr algn="l" fontAlgn="auto">
              <a:spcAft>
                <a:spcPts val="0"/>
              </a:spcAft>
              <a:defRPr/>
            </a:pPr>
            <a:r>
              <a:rPr lang="en-US" b="1" dirty="0" smtClean="0">
                <a:solidFill>
                  <a:srgbClr val="0066CC"/>
                </a:solidFill>
              </a:rPr>
              <a:t>How to explain HIV &amp; oral sex</a:t>
            </a:r>
          </a:p>
        </p:txBody>
      </p:sp>
      <p:sp>
        <p:nvSpPr>
          <p:cNvPr id="52226" name="Content Placeholder 5"/>
          <p:cNvSpPr>
            <a:spLocks noGrp="1"/>
          </p:cNvSpPr>
          <p:nvPr>
            <p:ph sz="half" idx="1"/>
          </p:nvPr>
        </p:nvSpPr>
        <p:spPr>
          <a:xfrm>
            <a:off x="762000" y="2025268"/>
            <a:ext cx="4800600" cy="3886200"/>
          </a:xfrm>
        </p:spPr>
        <p:txBody>
          <a:bodyPr/>
          <a:lstStyle/>
          <a:p>
            <a:pPr marL="0" indent="0">
              <a:buFont typeface="Arial" charset="0"/>
              <a:buNone/>
            </a:pPr>
            <a:r>
              <a:rPr lang="en-US" sz="2200" dirty="0" smtClean="0">
                <a:latin typeface="Arial" pitchFamily="34" charset="0"/>
                <a:cs typeface="Arial" pitchFamily="34" charset="0"/>
              </a:rPr>
              <a:t>The risk of HIV transmission from oral sex is extremely low. Though the presence of cuts, bleeding gums, or STDs can elevate the risk. Options for lowering the risk of transmission during oral sex include using a barrier like a condom. If a client does not want to use condoms, not allowing partners to ejaculate into the mouth offers some protection.</a:t>
            </a:r>
          </a:p>
        </p:txBody>
      </p:sp>
      <p:pic>
        <p:nvPicPr>
          <p:cNvPr id="52227" name="Content Placeholder 4" descr="Oral-Sex-He-ll-Never-Forget-9781592333851.png"/>
          <p:cNvPicPr>
            <a:picLocks noGrp="1" noChangeAspect="1"/>
          </p:cNvPicPr>
          <p:nvPr>
            <p:ph sz="half" idx="2"/>
          </p:nvPr>
        </p:nvPicPr>
        <p:blipFill>
          <a:blip r:embed="rId3" cstate="print"/>
          <a:srcRect/>
          <a:stretch>
            <a:fillRect/>
          </a:stretch>
        </p:blipFill>
        <p:spPr>
          <a:xfrm>
            <a:off x="4359275" y="1233489"/>
            <a:ext cx="4102100" cy="5110162"/>
          </a:xfrm>
        </p:spPr>
      </p:pic>
      <p:sp>
        <p:nvSpPr>
          <p:cNvPr id="2" name="Rounded Rectangular Callout 1"/>
          <p:cNvSpPr/>
          <p:nvPr/>
        </p:nvSpPr>
        <p:spPr>
          <a:xfrm>
            <a:off x="381000" y="1905000"/>
            <a:ext cx="5410200" cy="4038600"/>
          </a:xfrm>
          <a:prstGeom prst="wedgeRoundRectCallout">
            <a:avLst>
              <a:gd name="adj1" fmla="val 82117"/>
              <a:gd name="adj2" fmla="val 10149"/>
              <a:gd name="adj3" fmla="val 16667"/>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2226">
                                            <p:txEl>
                                              <p:pRg st="0" end="0"/>
                                            </p:txEl>
                                          </p:spTgt>
                                        </p:tgtEl>
                                        <p:attrNameLst>
                                          <p:attrName>style.visibility</p:attrName>
                                        </p:attrNameLst>
                                      </p:cBhvr>
                                      <p:to>
                                        <p:strVal val="visible"/>
                                      </p:to>
                                    </p:set>
                                    <p:anim calcmode="discrete" valueType="clr">
                                      <p:cBhvr override="childStyle">
                                        <p:cTn id="7" dur="80"/>
                                        <p:tgtEl>
                                          <p:spTgt spid="5222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222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222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pPr>
              <a:defRPr/>
            </a:pPr>
            <a:r>
              <a:rPr lang="en-US" b="1" dirty="0" smtClean="0">
                <a:solidFill>
                  <a:srgbClr val="0066CC"/>
                </a:solidFill>
              </a:rPr>
              <a:t>HIV is NOT transmitted by: </a:t>
            </a:r>
          </a:p>
        </p:txBody>
      </p:sp>
      <p:sp>
        <p:nvSpPr>
          <p:cNvPr id="37890" name="Content Placeholder 9"/>
          <p:cNvSpPr>
            <a:spLocks noGrp="1"/>
          </p:cNvSpPr>
          <p:nvPr>
            <p:ph sz="half" idx="1"/>
          </p:nvPr>
        </p:nvSpPr>
        <p:spPr>
          <a:xfrm>
            <a:off x="838200" y="1600200"/>
            <a:ext cx="3048000" cy="3581400"/>
          </a:xfrm>
        </p:spPr>
        <p:txBody>
          <a:bodyPr/>
          <a:lstStyle/>
          <a:p>
            <a:pPr>
              <a:buClr>
                <a:schemeClr val="tx2">
                  <a:lumMod val="60000"/>
                  <a:lumOff val="40000"/>
                </a:schemeClr>
              </a:buClr>
              <a:buFont typeface="Wingdings" pitchFamily="2" charset="2"/>
              <a:buChar char="§"/>
            </a:pPr>
            <a:r>
              <a:rPr lang="en-US" sz="2400" dirty="0" smtClean="0">
                <a:latin typeface="Arial" charset="0"/>
                <a:cs typeface="Arial" charset="0"/>
              </a:rPr>
              <a:t>Hugging</a:t>
            </a:r>
          </a:p>
          <a:p>
            <a:pPr>
              <a:buClr>
                <a:schemeClr val="tx2">
                  <a:lumMod val="60000"/>
                  <a:lumOff val="40000"/>
                </a:schemeClr>
              </a:buClr>
              <a:buFont typeface="Wingdings" pitchFamily="2" charset="2"/>
              <a:buChar char="§"/>
            </a:pPr>
            <a:r>
              <a:rPr lang="en-US" sz="2400" dirty="0" smtClean="0">
                <a:latin typeface="Arial" charset="0"/>
                <a:cs typeface="Arial" charset="0"/>
              </a:rPr>
              <a:t>Kissing</a:t>
            </a:r>
          </a:p>
          <a:p>
            <a:pPr>
              <a:buClr>
                <a:schemeClr val="tx2">
                  <a:lumMod val="60000"/>
                  <a:lumOff val="40000"/>
                </a:schemeClr>
              </a:buClr>
              <a:buFont typeface="Wingdings" pitchFamily="2" charset="2"/>
              <a:buChar char="§"/>
            </a:pPr>
            <a:r>
              <a:rPr lang="en-US" sz="2400" dirty="0" smtClean="0">
                <a:latin typeface="Arial" charset="0"/>
                <a:cs typeface="Arial" charset="0"/>
              </a:rPr>
              <a:t>Massage</a:t>
            </a:r>
          </a:p>
          <a:p>
            <a:pPr>
              <a:buClr>
                <a:schemeClr val="tx2">
                  <a:lumMod val="60000"/>
                  <a:lumOff val="40000"/>
                </a:schemeClr>
              </a:buClr>
              <a:buFont typeface="Wingdings" pitchFamily="2" charset="2"/>
              <a:buChar char="§"/>
            </a:pPr>
            <a:r>
              <a:rPr lang="en-US" sz="2400" dirty="0" smtClean="0">
                <a:latin typeface="Arial" charset="0"/>
                <a:cs typeface="Arial" charset="0"/>
              </a:rPr>
              <a:t>Shaking hands </a:t>
            </a:r>
          </a:p>
          <a:p>
            <a:pPr>
              <a:buClr>
                <a:schemeClr val="tx2">
                  <a:lumMod val="60000"/>
                  <a:lumOff val="40000"/>
                </a:schemeClr>
              </a:buClr>
              <a:buFont typeface="Wingdings" pitchFamily="2" charset="2"/>
              <a:buChar char="§"/>
            </a:pPr>
            <a:r>
              <a:rPr lang="en-US" sz="2400" dirty="0" smtClean="0">
                <a:latin typeface="Arial" charset="0"/>
                <a:cs typeface="Arial" charset="0"/>
              </a:rPr>
              <a:t>Insect bites</a:t>
            </a:r>
          </a:p>
          <a:p>
            <a:pPr>
              <a:buClr>
                <a:schemeClr val="tx2">
                  <a:lumMod val="60000"/>
                  <a:lumOff val="40000"/>
                </a:schemeClr>
              </a:buClr>
              <a:buFont typeface="Wingdings" pitchFamily="2" charset="2"/>
              <a:buChar char="§"/>
            </a:pPr>
            <a:r>
              <a:rPr lang="en-US" sz="2400" dirty="0" smtClean="0">
                <a:latin typeface="Arial" charset="0"/>
                <a:cs typeface="Arial" charset="0"/>
              </a:rPr>
              <a:t>Pets</a:t>
            </a:r>
          </a:p>
          <a:p>
            <a:pPr>
              <a:buClr>
                <a:schemeClr val="tx2">
                  <a:lumMod val="60000"/>
                  <a:lumOff val="40000"/>
                </a:schemeClr>
              </a:buClr>
              <a:buFont typeface="Wingdings" pitchFamily="2" charset="2"/>
              <a:buChar char="§"/>
            </a:pPr>
            <a:r>
              <a:rPr lang="en-US" sz="2400" dirty="0" smtClean="0">
                <a:latin typeface="Arial" charset="0"/>
                <a:cs typeface="Arial" charset="0"/>
              </a:rPr>
              <a:t>Donating blood</a:t>
            </a:r>
          </a:p>
          <a:p>
            <a:endParaRPr lang="en-US" sz="2400" dirty="0" smtClean="0"/>
          </a:p>
          <a:p>
            <a:endParaRPr lang="en-US" sz="2400" dirty="0" smtClean="0"/>
          </a:p>
        </p:txBody>
      </p:sp>
      <p:sp>
        <p:nvSpPr>
          <p:cNvPr id="37891" name="Content Placeholder 10"/>
          <p:cNvSpPr>
            <a:spLocks noGrp="1"/>
          </p:cNvSpPr>
          <p:nvPr>
            <p:ph sz="half" idx="2"/>
          </p:nvPr>
        </p:nvSpPr>
        <p:spPr>
          <a:xfrm>
            <a:off x="4038600" y="1600200"/>
            <a:ext cx="4495800" cy="3581400"/>
          </a:xfrm>
        </p:spPr>
        <p:txBody>
          <a:bodyPr/>
          <a:lstStyle/>
          <a:p>
            <a:pPr>
              <a:buClr>
                <a:schemeClr val="tx2">
                  <a:lumMod val="60000"/>
                  <a:lumOff val="40000"/>
                </a:schemeClr>
              </a:buClr>
              <a:buFont typeface="Wingdings" pitchFamily="2" charset="2"/>
              <a:buChar char="§"/>
            </a:pPr>
            <a:r>
              <a:rPr lang="en-US" sz="2400" dirty="0" smtClean="0">
                <a:latin typeface="Arial" charset="0"/>
                <a:cs typeface="Arial" charset="0"/>
              </a:rPr>
              <a:t>Swimming pools or hot tubs</a:t>
            </a:r>
          </a:p>
          <a:p>
            <a:pPr>
              <a:buClr>
                <a:schemeClr val="tx2">
                  <a:lumMod val="60000"/>
                  <a:lumOff val="40000"/>
                </a:schemeClr>
              </a:buClr>
              <a:buFont typeface="Wingdings" pitchFamily="2" charset="2"/>
              <a:buChar char="§"/>
            </a:pPr>
            <a:r>
              <a:rPr lang="en-US" sz="2400" dirty="0" smtClean="0">
                <a:latin typeface="Arial" charset="0"/>
                <a:cs typeface="Arial" charset="0"/>
              </a:rPr>
              <a:t>Casual contact with someone who has HIV (sharing dishes, food, showers or toilets, phone)</a:t>
            </a:r>
          </a:p>
          <a:p>
            <a:pPr>
              <a:buClr>
                <a:schemeClr val="tx2">
                  <a:lumMod val="60000"/>
                  <a:lumOff val="40000"/>
                </a:schemeClr>
              </a:buClr>
              <a:buFont typeface="Wingdings" pitchFamily="2" charset="2"/>
              <a:buChar char="§"/>
            </a:pPr>
            <a:r>
              <a:rPr lang="en-US" sz="2400" dirty="0" smtClean="0">
                <a:latin typeface="Arial" charset="0"/>
                <a:cs typeface="Arial" charset="0"/>
              </a:rPr>
              <a:t>Casual contact with saliva, tears, sweat, or urine </a:t>
            </a:r>
          </a:p>
          <a:p>
            <a:endParaRPr lang="en-US" dirty="0" smtClean="0"/>
          </a:p>
        </p:txBody>
      </p:sp>
      <p:sp>
        <p:nvSpPr>
          <p:cNvPr id="37892" name="Rectangle 9"/>
          <p:cNvSpPr>
            <a:spLocks noChangeArrowheads="1"/>
          </p:cNvSpPr>
          <p:nvPr/>
        </p:nvSpPr>
        <p:spPr bwMode="auto">
          <a:xfrm>
            <a:off x="609600" y="5257801"/>
            <a:ext cx="7924800" cy="1108075"/>
          </a:xfrm>
          <a:prstGeom prst="rect">
            <a:avLst/>
          </a:prstGeom>
          <a:noFill/>
          <a:ln w="9525">
            <a:noFill/>
            <a:miter lim="800000"/>
            <a:headEnd/>
            <a:tailEnd/>
          </a:ln>
        </p:spPr>
        <p:txBody>
          <a:bodyPr>
            <a:spAutoFit/>
          </a:bodyPr>
          <a:lstStyle/>
          <a:p>
            <a:r>
              <a:rPr lang="en-US" sz="2200" dirty="0">
                <a:latin typeface="Arial" charset="0"/>
                <a:cs typeface="Arial" charset="0"/>
              </a:rPr>
              <a:t>The U.S. National Institutes of Health and the U.S. Centers for Disease Control and Prevention have found that none of </a:t>
            </a:r>
            <a:r>
              <a:rPr lang="en-US" sz="2200" dirty="0" smtClean="0">
                <a:latin typeface="Arial" charset="0"/>
                <a:cs typeface="Arial" charset="0"/>
              </a:rPr>
              <a:t>the above </a:t>
            </a:r>
            <a:r>
              <a:rPr lang="en-US" sz="2200" dirty="0">
                <a:latin typeface="Arial" charset="0"/>
                <a:cs typeface="Arial" charset="0"/>
              </a:rPr>
              <a:t>are ways that people contract the virus.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5" descr="shutterstock_37875613.jpg"/>
          <p:cNvPicPr>
            <a:picLocks noChangeAspect="1"/>
          </p:cNvPicPr>
          <p:nvPr/>
        </p:nvPicPr>
        <p:blipFill>
          <a:blip r:embed="rId3" cstate="print"/>
          <a:srcRect/>
          <a:stretch>
            <a:fillRect/>
          </a:stretch>
        </p:blipFill>
        <p:spPr bwMode="auto">
          <a:xfrm>
            <a:off x="3177" y="1219200"/>
            <a:ext cx="3273425" cy="4495800"/>
          </a:xfrm>
          <a:prstGeom prst="rect">
            <a:avLst/>
          </a:prstGeom>
          <a:noFill/>
          <a:ln w="9525">
            <a:noFill/>
            <a:miter lim="800000"/>
            <a:headEnd/>
            <a:tailEnd/>
          </a:ln>
        </p:spPr>
      </p:pic>
      <p:sp>
        <p:nvSpPr>
          <p:cNvPr id="39937" name="Title 1"/>
          <p:cNvSpPr>
            <a:spLocks noGrp="1"/>
          </p:cNvSpPr>
          <p:nvPr>
            <p:ph type="title"/>
          </p:nvPr>
        </p:nvSpPr>
        <p:spPr>
          <a:xfrm>
            <a:off x="228600" y="152400"/>
            <a:ext cx="8686800" cy="808038"/>
          </a:xfrm>
        </p:spPr>
        <p:txBody>
          <a:bodyPr/>
          <a:lstStyle/>
          <a:p>
            <a:pPr>
              <a:defRPr/>
            </a:pPr>
            <a:r>
              <a:rPr lang="en-US" b="1" dirty="0" smtClean="0">
                <a:solidFill>
                  <a:srgbClr val="0066CC"/>
                </a:solidFill>
              </a:rPr>
              <a:t>What does HIV look like in CA?</a:t>
            </a:r>
          </a:p>
        </p:txBody>
      </p:sp>
      <p:sp>
        <p:nvSpPr>
          <p:cNvPr id="39938" name="Content Placeholder 2"/>
          <p:cNvSpPr>
            <a:spLocks noGrp="1"/>
          </p:cNvSpPr>
          <p:nvPr>
            <p:ph idx="1"/>
          </p:nvPr>
        </p:nvSpPr>
        <p:spPr>
          <a:xfrm>
            <a:off x="3124200" y="1371600"/>
            <a:ext cx="5638800" cy="4876800"/>
          </a:xfrm>
        </p:spPr>
        <p:txBody>
          <a:bodyPr>
            <a:normAutofit fontScale="92500" lnSpcReduction="10000"/>
          </a:bodyPr>
          <a:lstStyle/>
          <a:p>
            <a:pPr>
              <a:lnSpc>
                <a:spcPct val="80000"/>
              </a:lnSpc>
              <a:buClr>
                <a:schemeClr val="tx2">
                  <a:lumMod val="60000"/>
                  <a:lumOff val="40000"/>
                </a:schemeClr>
              </a:buClr>
              <a:buFont typeface="Wingdings" pitchFamily="2" charset="2"/>
              <a:buChar char="§"/>
            </a:pPr>
            <a:r>
              <a:rPr lang="en-US" sz="2000" dirty="0" smtClean="0">
                <a:latin typeface="TimesNewRomanPSMT"/>
              </a:rPr>
              <a:t>75% of those who are HIV-positive are men who have sex with men (MSM) including MSM who inject drugs (MSM-IDU) (8%)</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22% are between ages 20 and 29 </a:t>
            </a:r>
          </a:p>
          <a:p>
            <a:pPr>
              <a:lnSpc>
                <a:spcPct val="80000"/>
              </a:lnSpc>
              <a:buClr>
                <a:schemeClr val="tx2">
                  <a:lumMod val="60000"/>
                  <a:lumOff val="40000"/>
                </a:schemeClr>
              </a:buClr>
              <a:buFont typeface="Wingdings" pitchFamily="2" charset="2"/>
              <a:buChar char="§"/>
            </a:pPr>
            <a:r>
              <a:rPr lang="en-US" sz="2000" dirty="0" smtClean="0">
                <a:latin typeface="TimesNewRomanPSMT"/>
              </a:rPr>
              <a:t>38% are between ages 30 and 39 </a:t>
            </a:r>
          </a:p>
          <a:p>
            <a:pPr>
              <a:lnSpc>
                <a:spcPct val="80000"/>
              </a:lnSpc>
              <a:buClr>
                <a:schemeClr val="tx2">
                  <a:lumMod val="60000"/>
                  <a:lumOff val="40000"/>
                </a:schemeClr>
              </a:buClr>
              <a:buFont typeface="Wingdings" pitchFamily="2" charset="2"/>
              <a:buChar char="§"/>
            </a:pPr>
            <a:r>
              <a:rPr lang="en-US" sz="2000" dirty="0" smtClean="0">
                <a:latin typeface="TimesNewRomanPSMT"/>
              </a:rPr>
              <a:t>26% are between ages 40 and 49</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18% are African American (6.6% of Californians are African American)</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33% are Latino (38 % of Californians are Latino)</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Data on Transgendered populations is limited but new infections continue to increase amongst this population</a:t>
            </a:r>
          </a:p>
          <a:p>
            <a:pPr>
              <a:lnSpc>
                <a:spcPct val="80000"/>
              </a:lnSpc>
              <a:buClr>
                <a:schemeClr val="tx2">
                  <a:lumMod val="60000"/>
                  <a:lumOff val="40000"/>
                </a:schemeClr>
              </a:buClr>
              <a:buNone/>
            </a:pPr>
            <a:endParaRPr lang="en-US" sz="2000" dirty="0" smtClean="0">
              <a:latin typeface="TimesNewRomanPSMT"/>
            </a:endParaRPr>
          </a:p>
          <a:p>
            <a:pPr>
              <a:lnSpc>
                <a:spcPct val="80000"/>
              </a:lnSpc>
              <a:buClr>
                <a:schemeClr val="tx2">
                  <a:lumMod val="60000"/>
                  <a:lumOff val="40000"/>
                </a:schemeClr>
              </a:buClr>
              <a:buNone/>
            </a:pPr>
            <a:r>
              <a:rPr lang="en-US" sz="2000" dirty="0" smtClean="0">
                <a:latin typeface="TimesNewRomanPSMT"/>
              </a:rPr>
              <a:t>The data has been consistent over the last 30 + years of the epidemic.</a:t>
            </a:r>
          </a:p>
        </p:txBody>
      </p:sp>
      <p:sp>
        <p:nvSpPr>
          <p:cNvPr id="39940" name="Rectangle 4"/>
          <p:cNvSpPr>
            <a:spLocks noChangeArrowheads="1"/>
          </p:cNvSpPr>
          <p:nvPr/>
        </p:nvSpPr>
        <p:spPr bwMode="auto">
          <a:xfrm>
            <a:off x="2514600" y="6248401"/>
            <a:ext cx="5410200" cy="276999"/>
          </a:xfrm>
          <a:prstGeom prst="rect">
            <a:avLst/>
          </a:prstGeom>
          <a:noFill/>
          <a:ln w="9525">
            <a:noFill/>
            <a:miter lim="800000"/>
            <a:headEnd/>
            <a:tailEnd/>
          </a:ln>
        </p:spPr>
        <p:txBody>
          <a:bodyPr>
            <a:spAutoFit/>
          </a:bodyPr>
          <a:lstStyle/>
          <a:p>
            <a:r>
              <a:rPr lang="en-US" sz="1200" b="1" i="1" dirty="0"/>
              <a:t>Source</a:t>
            </a:r>
            <a:r>
              <a:rPr lang="en-US" sz="1200" b="1" dirty="0"/>
              <a:t>: California HIV/AIDS Surveillance Statistical Reports </a:t>
            </a:r>
            <a:r>
              <a:rPr lang="en-US" sz="1200" b="1" dirty="0" smtClean="0"/>
              <a:t>2014</a:t>
            </a:r>
            <a:endParaRPr lang="en-US" sz="12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5" descr="shutterstock_37875613.jpg"/>
          <p:cNvPicPr>
            <a:picLocks noChangeAspect="1"/>
          </p:cNvPicPr>
          <p:nvPr/>
        </p:nvPicPr>
        <p:blipFill>
          <a:blip r:embed="rId3" cstate="print"/>
          <a:stretch>
            <a:fillRect/>
          </a:stretch>
        </p:blipFill>
        <p:spPr bwMode="auto">
          <a:xfrm>
            <a:off x="228600" y="1981200"/>
            <a:ext cx="2895600" cy="2895600"/>
          </a:xfrm>
          <a:prstGeom prst="rect">
            <a:avLst/>
          </a:prstGeom>
          <a:noFill/>
          <a:ln w="9525">
            <a:noFill/>
            <a:miter lim="800000"/>
            <a:headEnd/>
            <a:tailEnd/>
          </a:ln>
        </p:spPr>
      </p:pic>
      <p:sp>
        <p:nvSpPr>
          <p:cNvPr id="39937" name="Title 1"/>
          <p:cNvSpPr>
            <a:spLocks noGrp="1"/>
          </p:cNvSpPr>
          <p:nvPr>
            <p:ph type="title"/>
          </p:nvPr>
        </p:nvSpPr>
        <p:spPr>
          <a:xfrm>
            <a:off x="228600" y="152400"/>
            <a:ext cx="8686800" cy="808038"/>
          </a:xfrm>
        </p:spPr>
        <p:txBody>
          <a:bodyPr/>
          <a:lstStyle/>
          <a:p>
            <a:pPr>
              <a:defRPr/>
            </a:pPr>
            <a:r>
              <a:rPr lang="en-US" b="1" dirty="0" smtClean="0">
                <a:solidFill>
                  <a:srgbClr val="0066CC"/>
                </a:solidFill>
              </a:rPr>
              <a:t>What does HIV look like in SF?</a:t>
            </a:r>
          </a:p>
        </p:txBody>
      </p:sp>
      <p:sp>
        <p:nvSpPr>
          <p:cNvPr id="39938" name="Content Placeholder 2"/>
          <p:cNvSpPr>
            <a:spLocks noGrp="1"/>
          </p:cNvSpPr>
          <p:nvPr>
            <p:ph idx="1"/>
          </p:nvPr>
        </p:nvSpPr>
        <p:spPr>
          <a:xfrm>
            <a:off x="3124200" y="1371600"/>
            <a:ext cx="5638800" cy="4876800"/>
          </a:xfrm>
        </p:spPr>
        <p:txBody>
          <a:bodyPr>
            <a:normAutofit fontScale="92500" lnSpcReduction="10000"/>
          </a:bodyPr>
          <a:lstStyle/>
          <a:p>
            <a:pPr>
              <a:lnSpc>
                <a:spcPct val="80000"/>
              </a:lnSpc>
              <a:buClr>
                <a:schemeClr val="tx2">
                  <a:lumMod val="60000"/>
                  <a:lumOff val="40000"/>
                </a:schemeClr>
              </a:buClr>
              <a:buFont typeface="Wingdings" pitchFamily="2" charset="2"/>
              <a:buChar char="§"/>
            </a:pPr>
            <a:r>
              <a:rPr lang="en-US" sz="2000" dirty="0" smtClean="0">
                <a:latin typeface="TimesNewRomanPSMT"/>
              </a:rPr>
              <a:t>89% of those who are HIV-positive are men who have sex with men (MSM) including MSM who inject drugs (MSM-IDU) (15%)</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22% are between ages 20 and 29 </a:t>
            </a:r>
          </a:p>
          <a:p>
            <a:pPr>
              <a:lnSpc>
                <a:spcPct val="80000"/>
              </a:lnSpc>
              <a:buClr>
                <a:schemeClr val="tx2">
                  <a:lumMod val="60000"/>
                  <a:lumOff val="40000"/>
                </a:schemeClr>
              </a:buClr>
              <a:buFont typeface="Wingdings" pitchFamily="2" charset="2"/>
              <a:buChar char="§"/>
            </a:pPr>
            <a:r>
              <a:rPr lang="en-US" sz="2000" dirty="0" smtClean="0">
                <a:latin typeface="TimesNewRomanPSMT"/>
              </a:rPr>
              <a:t>38% are between ages 30 and 39 </a:t>
            </a:r>
          </a:p>
          <a:p>
            <a:pPr>
              <a:lnSpc>
                <a:spcPct val="80000"/>
              </a:lnSpc>
              <a:buClr>
                <a:schemeClr val="tx2">
                  <a:lumMod val="60000"/>
                  <a:lumOff val="40000"/>
                </a:schemeClr>
              </a:buClr>
              <a:buFont typeface="Wingdings" pitchFamily="2" charset="2"/>
              <a:buChar char="§"/>
            </a:pPr>
            <a:r>
              <a:rPr lang="en-US" sz="2000" dirty="0" smtClean="0">
                <a:latin typeface="TimesNewRomanPSMT"/>
              </a:rPr>
              <a:t>26% are between ages 40 and 49</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13% are African American (6% of SF residence are African American)</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18% are Latino (15 % of SF residence are Latino)</a:t>
            </a:r>
          </a:p>
          <a:p>
            <a:pPr>
              <a:lnSpc>
                <a:spcPct val="80000"/>
              </a:lnSpc>
              <a:buClr>
                <a:schemeClr val="tx2">
                  <a:lumMod val="60000"/>
                  <a:lumOff val="40000"/>
                </a:schemeClr>
              </a:buClr>
              <a:buFont typeface="Wingdings" pitchFamily="2" charset="2"/>
              <a:buChar char="§"/>
            </a:pPr>
            <a:endParaRPr lang="en-US" sz="2000" dirty="0" smtClean="0">
              <a:latin typeface="TimesNewRomanPSMT"/>
            </a:endParaRPr>
          </a:p>
          <a:p>
            <a:pPr>
              <a:lnSpc>
                <a:spcPct val="80000"/>
              </a:lnSpc>
              <a:buClr>
                <a:schemeClr val="tx2">
                  <a:lumMod val="60000"/>
                  <a:lumOff val="40000"/>
                </a:schemeClr>
              </a:buClr>
              <a:buFont typeface="Wingdings" pitchFamily="2" charset="2"/>
              <a:buChar char="§"/>
            </a:pPr>
            <a:r>
              <a:rPr lang="en-US" sz="2000" dirty="0" smtClean="0">
                <a:latin typeface="TimesNewRomanPSMT"/>
              </a:rPr>
              <a:t>Transgendered populations make up 2% of those living with HIV in San Francisco</a:t>
            </a:r>
          </a:p>
          <a:p>
            <a:pPr>
              <a:lnSpc>
                <a:spcPct val="80000"/>
              </a:lnSpc>
              <a:buClr>
                <a:schemeClr val="tx2">
                  <a:lumMod val="60000"/>
                  <a:lumOff val="40000"/>
                </a:schemeClr>
              </a:buClr>
              <a:buNone/>
            </a:pPr>
            <a:endParaRPr lang="en-US" sz="2000" dirty="0" smtClean="0">
              <a:latin typeface="TimesNewRomanPSMT"/>
            </a:endParaRPr>
          </a:p>
          <a:p>
            <a:pPr>
              <a:lnSpc>
                <a:spcPct val="80000"/>
              </a:lnSpc>
              <a:buClr>
                <a:schemeClr val="tx2">
                  <a:lumMod val="60000"/>
                  <a:lumOff val="40000"/>
                </a:schemeClr>
              </a:buClr>
              <a:buNone/>
            </a:pPr>
            <a:r>
              <a:rPr lang="en-US" sz="2000" dirty="0" smtClean="0">
                <a:latin typeface="TimesNewRomanPSMT"/>
              </a:rPr>
              <a:t>The data has been consistent over the last 30 + years of the epidemic.</a:t>
            </a:r>
          </a:p>
        </p:txBody>
      </p:sp>
      <p:sp>
        <p:nvSpPr>
          <p:cNvPr id="39940" name="Rectangle 4"/>
          <p:cNvSpPr>
            <a:spLocks noChangeArrowheads="1"/>
          </p:cNvSpPr>
          <p:nvPr/>
        </p:nvSpPr>
        <p:spPr bwMode="auto">
          <a:xfrm>
            <a:off x="2514600" y="6248401"/>
            <a:ext cx="5410200" cy="276999"/>
          </a:xfrm>
          <a:prstGeom prst="rect">
            <a:avLst/>
          </a:prstGeom>
          <a:noFill/>
          <a:ln w="9525">
            <a:noFill/>
            <a:miter lim="800000"/>
            <a:headEnd/>
            <a:tailEnd/>
          </a:ln>
        </p:spPr>
        <p:txBody>
          <a:bodyPr>
            <a:spAutoFit/>
          </a:bodyPr>
          <a:lstStyle/>
          <a:p>
            <a:r>
              <a:rPr lang="en-US" sz="1200" b="1" i="1" dirty="0"/>
              <a:t>Source</a:t>
            </a:r>
            <a:r>
              <a:rPr lang="en-US" sz="1200" b="1" i="1" dirty="0" smtClean="0"/>
              <a:t>: San Francisco 2013 HIV Epidemiology Annual Report</a:t>
            </a:r>
            <a:endParaRPr lang="en-US" sz="1200" b="1"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smtClean="0">
                <a:latin typeface="Arial" charset="0"/>
                <a:cs typeface="Arial" charset="0"/>
              </a:rPr>
              <a:t>What are HIV and AIDS?</a:t>
            </a:r>
          </a:p>
        </p:txBody>
      </p:sp>
      <p:sp>
        <p:nvSpPr>
          <p:cNvPr id="19458" name="Content Placeholder 8"/>
          <p:cNvSpPr>
            <a:spLocks noGrp="1"/>
          </p:cNvSpPr>
          <p:nvPr>
            <p:ph sz="half" idx="1"/>
          </p:nvPr>
        </p:nvSpPr>
        <p:spPr/>
        <p:txBody>
          <a:bodyPr/>
          <a:lstStyle/>
          <a:p>
            <a:endParaRPr lang="en-US" smtClean="0"/>
          </a:p>
        </p:txBody>
      </p:sp>
      <p:sp>
        <p:nvSpPr>
          <p:cNvPr id="19459" name="Content Placeholder 7"/>
          <p:cNvSpPr>
            <a:spLocks noGrp="1"/>
          </p:cNvSpPr>
          <p:nvPr>
            <p:ph sz="half" idx="2"/>
          </p:nvPr>
        </p:nvSpPr>
        <p:spPr/>
        <p:txBody>
          <a:bodyPr/>
          <a:lstStyle/>
          <a:p>
            <a:endParaRPr lang="en-US" smtClean="0"/>
          </a:p>
        </p:txBody>
      </p:sp>
      <p:pic>
        <p:nvPicPr>
          <p:cNvPr id="19460" name="Content Placeholder 3" descr="hiv_virus.jpg"/>
          <p:cNvPicPr>
            <a:picLocks noChangeAspect="1"/>
          </p:cNvPicPr>
          <p:nvPr/>
        </p:nvPicPr>
        <p:blipFill>
          <a:blip r:embed="rId2" cstate="print"/>
          <a:srcRect/>
          <a:stretch>
            <a:fillRect/>
          </a:stretch>
        </p:blipFill>
        <p:spPr bwMode="auto">
          <a:xfrm>
            <a:off x="0" y="0"/>
            <a:ext cx="9144000" cy="6858000"/>
          </a:xfrm>
          <a:prstGeom prst="rect">
            <a:avLst/>
          </a:prstGeom>
          <a:noFill/>
          <a:ln w="57150">
            <a:noFill/>
            <a:miter lim="800000"/>
            <a:headEnd/>
            <a:tailEnd/>
          </a:ln>
        </p:spPr>
      </p:pic>
      <p:grpSp>
        <p:nvGrpSpPr>
          <p:cNvPr id="2" name="Group 27"/>
          <p:cNvGrpSpPr>
            <a:grpSpLocks/>
          </p:cNvGrpSpPr>
          <p:nvPr/>
        </p:nvGrpSpPr>
        <p:grpSpPr bwMode="auto">
          <a:xfrm>
            <a:off x="76201" y="95251"/>
            <a:ext cx="611188" cy="1646971"/>
            <a:chOff x="76200" y="94947"/>
            <a:chExt cx="611188" cy="1646613"/>
          </a:xfrm>
        </p:grpSpPr>
        <p:sp>
          <p:nvSpPr>
            <p:cNvPr id="19474" name="Text Box 4"/>
            <p:cNvSpPr txBox="1">
              <a:spLocks noChangeArrowheads="1"/>
            </p:cNvSpPr>
            <p:nvPr/>
          </p:nvSpPr>
          <p:spPr bwMode="auto">
            <a:xfrm>
              <a:off x="77788" y="94947"/>
              <a:ext cx="609600" cy="646190"/>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H</a:t>
              </a:r>
            </a:p>
          </p:txBody>
        </p:sp>
        <p:sp>
          <p:nvSpPr>
            <p:cNvPr id="19475" name="Text Box 6"/>
            <p:cNvSpPr txBox="1">
              <a:spLocks noChangeArrowheads="1"/>
            </p:cNvSpPr>
            <p:nvPr/>
          </p:nvSpPr>
          <p:spPr bwMode="auto">
            <a:xfrm>
              <a:off x="76200" y="581022"/>
              <a:ext cx="609600" cy="646190"/>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I</a:t>
              </a:r>
            </a:p>
          </p:txBody>
        </p:sp>
        <p:sp>
          <p:nvSpPr>
            <p:cNvPr id="19476" name="Text Box 7"/>
            <p:cNvSpPr txBox="1">
              <a:spLocks noChangeArrowheads="1"/>
            </p:cNvSpPr>
            <p:nvPr/>
          </p:nvSpPr>
          <p:spPr bwMode="auto">
            <a:xfrm>
              <a:off x="76200" y="1095370"/>
              <a:ext cx="609600" cy="646190"/>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V</a:t>
              </a:r>
            </a:p>
          </p:txBody>
        </p:sp>
      </p:grpSp>
      <p:sp>
        <p:nvSpPr>
          <p:cNvPr id="15" name="Text Box 8"/>
          <p:cNvSpPr txBox="1">
            <a:spLocks noChangeArrowheads="1"/>
          </p:cNvSpPr>
          <p:nvPr/>
        </p:nvSpPr>
        <p:spPr bwMode="auto">
          <a:xfrm>
            <a:off x="457201" y="228601"/>
            <a:ext cx="12573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Calibri" pitchFamily="34" charset="0"/>
              </a:rPr>
              <a:t>uman</a:t>
            </a:r>
          </a:p>
        </p:txBody>
      </p:sp>
      <p:sp>
        <p:nvSpPr>
          <p:cNvPr id="16" name="Text Box 9"/>
          <p:cNvSpPr txBox="1">
            <a:spLocks noChangeArrowheads="1"/>
          </p:cNvSpPr>
          <p:nvPr/>
        </p:nvSpPr>
        <p:spPr bwMode="auto">
          <a:xfrm>
            <a:off x="366713" y="739776"/>
            <a:ext cx="27432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Calibri" pitchFamily="34" charset="0"/>
              </a:rPr>
              <a:t>mmunodeficiency</a:t>
            </a:r>
          </a:p>
        </p:txBody>
      </p:sp>
      <p:sp>
        <p:nvSpPr>
          <p:cNvPr id="17" name="Text Box 10"/>
          <p:cNvSpPr txBox="1">
            <a:spLocks noChangeArrowheads="1"/>
          </p:cNvSpPr>
          <p:nvPr/>
        </p:nvSpPr>
        <p:spPr bwMode="auto">
          <a:xfrm>
            <a:off x="457200" y="1257301"/>
            <a:ext cx="11430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Calibri" pitchFamily="34" charset="0"/>
              </a:rPr>
              <a:t>irus</a:t>
            </a:r>
          </a:p>
        </p:txBody>
      </p:sp>
      <p:sp>
        <p:nvSpPr>
          <p:cNvPr id="19" name="Text Box 7"/>
          <p:cNvSpPr txBox="1">
            <a:spLocks noChangeArrowheads="1"/>
          </p:cNvSpPr>
          <p:nvPr/>
        </p:nvSpPr>
        <p:spPr bwMode="auto">
          <a:xfrm>
            <a:off x="7834313" y="4724401"/>
            <a:ext cx="1295400" cy="461665"/>
          </a:xfrm>
          <a:prstGeom prst="rect">
            <a:avLst/>
          </a:prstGeom>
          <a:noFill/>
          <a:ln w="9525">
            <a:noFill/>
            <a:miter lim="800000"/>
            <a:headEnd/>
            <a:tailEnd/>
          </a:ln>
        </p:spPr>
        <p:txBody>
          <a:bodyPr>
            <a:spAutoFit/>
          </a:bodyPr>
          <a:lstStyle/>
          <a:p>
            <a:pPr>
              <a:spcBef>
                <a:spcPct val="50000"/>
              </a:spcBef>
            </a:pPr>
            <a:r>
              <a:rPr lang="en-US" sz="2400" dirty="0" err="1">
                <a:solidFill>
                  <a:schemeClr val="bg1"/>
                </a:solidFill>
                <a:latin typeface="Calibri" pitchFamily="34" charset="0"/>
              </a:rPr>
              <a:t>cquired</a:t>
            </a:r>
            <a:endParaRPr lang="en-US" sz="2400" dirty="0">
              <a:solidFill>
                <a:schemeClr val="bg1"/>
              </a:solidFill>
              <a:latin typeface="Calibri" pitchFamily="34" charset="0"/>
            </a:endParaRPr>
          </a:p>
        </p:txBody>
      </p:sp>
      <p:sp>
        <p:nvSpPr>
          <p:cNvPr id="20" name="Text Box 11"/>
          <p:cNvSpPr txBox="1">
            <a:spLocks noChangeArrowheads="1"/>
          </p:cNvSpPr>
          <p:nvPr/>
        </p:nvSpPr>
        <p:spPr bwMode="auto">
          <a:xfrm>
            <a:off x="7754939" y="5214939"/>
            <a:ext cx="1295400" cy="461665"/>
          </a:xfrm>
          <a:prstGeom prst="rect">
            <a:avLst/>
          </a:prstGeom>
          <a:noFill/>
          <a:ln w="9525">
            <a:noFill/>
            <a:miter lim="800000"/>
            <a:headEnd/>
            <a:tailEnd/>
          </a:ln>
        </p:spPr>
        <p:txBody>
          <a:bodyPr>
            <a:spAutoFit/>
          </a:bodyPr>
          <a:lstStyle/>
          <a:p>
            <a:pPr>
              <a:spcBef>
                <a:spcPct val="50000"/>
              </a:spcBef>
            </a:pPr>
            <a:r>
              <a:rPr lang="en-US" sz="2400" dirty="0" err="1">
                <a:solidFill>
                  <a:schemeClr val="bg1"/>
                </a:solidFill>
                <a:latin typeface="Calibri" pitchFamily="34" charset="0"/>
              </a:rPr>
              <a:t>mmuno</a:t>
            </a:r>
            <a:endParaRPr lang="en-US" sz="2400" dirty="0">
              <a:solidFill>
                <a:schemeClr val="bg1"/>
              </a:solidFill>
              <a:latin typeface="Calibri" pitchFamily="34" charset="0"/>
            </a:endParaRPr>
          </a:p>
        </p:txBody>
      </p:sp>
      <p:sp>
        <p:nvSpPr>
          <p:cNvPr id="21" name="Text Box 12"/>
          <p:cNvSpPr txBox="1">
            <a:spLocks noChangeArrowheads="1"/>
          </p:cNvSpPr>
          <p:nvPr/>
        </p:nvSpPr>
        <p:spPr bwMode="auto">
          <a:xfrm>
            <a:off x="7834313" y="5791201"/>
            <a:ext cx="1524000" cy="461665"/>
          </a:xfrm>
          <a:prstGeom prst="rect">
            <a:avLst/>
          </a:prstGeom>
          <a:noFill/>
          <a:ln w="9525">
            <a:noFill/>
            <a:miter lim="800000"/>
            <a:headEnd/>
            <a:tailEnd/>
          </a:ln>
        </p:spPr>
        <p:txBody>
          <a:bodyPr>
            <a:spAutoFit/>
          </a:bodyPr>
          <a:lstStyle/>
          <a:p>
            <a:pPr>
              <a:spcBef>
                <a:spcPct val="50000"/>
              </a:spcBef>
            </a:pPr>
            <a:r>
              <a:rPr lang="en-US" sz="2400" dirty="0" err="1">
                <a:solidFill>
                  <a:schemeClr val="bg1"/>
                </a:solidFill>
                <a:latin typeface="Calibri" pitchFamily="34" charset="0"/>
              </a:rPr>
              <a:t>eficiency</a:t>
            </a:r>
            <a:endParaRPr lang="en-US" sz="2400" dirty="0">
              <a:solidFill>
                <a:schemeClr val="bg1"/>
              </a:solidFill>
              <a:latin typeface="Calibri" pitchFamily="34" charset="0"/>
            </a:endParaRPr>
          </a:p>
        </p:txBody>
      </p:sp>
      <p:sp>
        <p:nvSpPr>
          <p:cNvPr id="22" name="Text Box 14"/>
          <p:cNvSpPr txBox="1">
            <a:spLocks noChangeArrowheads="1"/>
          </p:cNvSpPr>
          <p:nvPr/>
        </p:nvSpPr>
        <p:spPr bwMode="auto">
          <a:xfrm>
            <a:off x="7848600" y="6315076"/>
            <a:ext cx="1447800" cy="461665"/>
          </a:xfrm>
          <a:prstGeom prst="rect">
            <a:avLst/>
          </a:prstGeom>
          <a:noFill/>
          <a:ln w="9525">
            <a:noFill/>
            <a:miter lim="800000"/>
            <a:headEnd/>
            <a:tailEnd/>
          </a:ln>
        </p:spPr>
        <p:txBody>
          <a:bodyPr>
            <a:spAutoFit/>
          </a:bodyPr>
          <a:lstStyle/>
          <a:p>
            <a:pPr>
              <a:spcBef>
                <a:spcPct val="50000"/>
              </a:spcBef>
            </a:pPr>
            <a:r>
              <a:rPr lang="en-US" sz="2400" dirty="0" err="1">
                <a:solidFill>
                  <a:schemeClr val="bg1"/>
                </a:solidFill>
                <a:latin typeface="Calibri" pitchFamily="34" charset="0"/>
              </a:rPr>
              <a:t>yndrome</a:t>
            </a:r>
            <a:r>
              <a:rPr lang="en-US" sz="2400" dirty="0">
                <a:solidFill>
                  <a:schemeClr val="bg1"/>
                </a:solidFill>
                <a:latin typeface="Calibri" pitchFamily="34" charset="0"/>
              </a:rPr>
              <a:t>  </a:t>
            </a:r>
          </a:p>
        </p:txBody>
      </p:sp>
      <p:grpSp>
        <p:nvGrpSpPr>
          <p:cNvPr id="3" name="Group 28"/>
          <p:cNvGrpSpPr>
            <a:grpSpLocks/>
          </p:cNvGrpSpPr>
          <p:nvPr/>
        </p:nvGrpSpPr>
        <p:grpSpPr bwMode="auto">
          <a:xfrm>
            <a:off x="7467600" y="4581528"/>
            <a:ext cx="609600" cy="2236053"/>
            <a:chOff x="7467600" y="4581518"/>
            <a:chExt cx="609600" cy="2236044"/>
          </a:xfrm>
        </p:grpSpPr>
        <p:sp>
          <p:nvSpPr>
            <p:cNvPr id="19470" name="Text Box 4"/>
            <p:cNvSpPr txBox="1">
              <a:spLocks noChangeArrowheads="1"/>
            </p:cNvSpPr>
            <p:nvPr/>
          </p:nvSpPr>
          <p:spPr bwMode="auto">
            <a:xfrm>
              <a:off x="7467600" y="4581518"/>
              <a:ext cx="609600" cy="646329"/>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A</a:t>
              </a:r>
            </a:p>
          </p:txBody>
        </p:sp>
        <p:sp>
          <p:nvSpPr>
            <p:cNvPr id="19471" name="Text Box 4"/>
            <p:cNvSpPr txBox="1">
              <a:spLocks noChangeArrowheads="1"/>
            </p:cNvSpPr>
            <p:nvPr/>
          </p:nvSpPr>
          <p:spPr bwMode="auto">
            <a:xfrm>
              <a:off x="7467600" y="5114918"/>
              <a:ext cx="609600" cy="646329"/>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I</a:t>
              </a:r>
            </a:p>
          </p:txBody>
        </p:sp>
        <p:sp>
          <p:nvSpPr>
            <p:cNvPr id="19472" name="Text Box 4"/>
            <p:cNvSpPr txBox="1">
              <a:spLocks noChangeArrowheads="1"/>
            </p:cNvSpPr>
            <p:nvPr/>
          </p:nvSpPr>
          <p:spPr bwMode="auto">
            <a:xfrm>
              <a:off x="7467600" y="5647359"/>
              <a:ext cx="609600" cy="646329"/>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D</a:t>
              </a:r>
            </a:p>
          </p:txBody>
        </p:sp>
        <p:sp>
          <p:nvSpPr>
            <p:cNvPr id="19473" name="Text Box 4"/>
            <p:cNvSpPr txBox="1">
              <a:spLocks noChangeArrowheads="1"/>
            </p:cNvSpPr>
            <p:nvPr/>
          </p:nvSpPr>
          <p:spPr bwMode="auto">
            <a:xfrm>
              <a:off x="7467600" y="6171233"/>
              <a:ext cx="609600" cy="646329"/>
            </a:xfrm>
            <a:prstGeom prst="rect">
              <a:avLst/>
            </a:prstGeom>
            <a:noFill/>
            <a:ln w="9525">
              <a:noFill/>
              <a:miter lim="800000"/>
              <a:headEnd/>
              <a:tailEnd/>
            </a:ln>
          </p:spPr>
          <p:txBody>
            <a:bodyPr>
              <a:spAutoFit/>
            </a:bodyPr>
            <a:lstStyle/>
            <a:p>
              <a:pPr algn="ctr">
                <a:spcBef>
                  <a:spcPct val="50000"/>
                </a:spcBef>
              </a:pPr>
              <a:r>
                <a:rPr lang="en-US" sz="3600" b="1">
                  <a:solidFill>
                    <a:schemeClr val="bg1"/>
                  </a:solidFill>
                  <a:latin typeface="Calibri" pitchFamily="34" charset="0"/>
                </a:rPr>
                <a:t>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par>
                          <p:cTn id="7" fill="hold" nodeType="withGroup">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nodeType="withGroup">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nodeType="withGroup">
                            <p:stCondLst>
                              <p:cond delay="2000"/>
                            </p:stCondLst>
                            <p:childTnLst>
                              <p:par>
                                <p:cTn id="14" presetID="1" presetClass="entr" presetSubtype="0" fill="hold" grpId="0" nodeType="afterEffect">
                                  <p:stCondLst>
                                    <p:cond delay="2000"/>
                                  </p:stCondLst>
                                  <p:childTnLst>
                                    <p:set>
                                      <p:cBhvr>
                                        <p:cTn id="15" dur="1" fill="hold">
                                          <p:stCondLst>
                                            <p:cond delay="0"/>
                                          </p:stCondLst>
                                        </p:cTn>
                                        <p:tgtEl>
                                          <p:spTgt spid="19"/>
                                        </p:tgtEl>
                                        <p:attrNameLst>
                                          <p:attrName>style.visibility</p:attrName>
                                        </p:attrNameLst>
                                      </p:cBhvr>
                                      <p:to>
                                        <p:strVal val="visible"/>
                                      </p:to>
                                    </p:set>
                                  </p:childTnLst>
                                </p:cTn>
                              </p:par>
                            </p:childTnLst>
                          </p:cTn>
                        </p:par>
                        <p:par>
                          <p:cTn id="16" fill="hold">
                            <p:stCondLst>
                              <p:cond delay="4000"/>
                            </p:stCondLst>
                            <p:childTnLst>
                              <p:par>
                                <p:cTn id="17" presetID="1" presetClass="entr" presetSubtype="0" fill="hold" grpId="0" nodeType="afterEffect">
                                  <p:stCondLst>
                                    <p:cond delay="1000"/>
                                  </p:stCondLst>
                                  <p:childTnLst>
                                    <p:set>
                                      <p:cBhvr>
                                        <p:cTn id="18" dur="1" fill="hold">
                                          <p:stCondLst>
                                            <p:cond delay="0"/>
                                          </p:stCondLst>
                                        </p:cTn>
                                        <p:tgtEl>
                                          <p:spTgt spid="20"/>
                                        </p:tgtEl>
                                        <p:attrNameLst>
                                          <p:attrName>style.visibility</p:attrName>
                                        </p:attrNameLst>
                                      </p:cBhvr>
                                      <p:to>
                                        <p:strVal val="visible"/>
                                      </p:to>
                                    </p:set>
                                  </p:childTnLst>
                                </p:cTn>
                              </p:par>
                            </p:childTnLst>
                          </p:cTn>
                        </p:par>
                        <p:par>
                          <p:cTn id="19" fill="hold" nodeType="withGroup">
                            <p:stCondLst>
                              <p:cond delay="5000"/>
                            </p:stCondLst>
                            <p:childTnLst>
                              <p:par>
                                <p:cTn id="20" presetID="1" presetClass="entr" presetSubtype="0" fill="hold" grpId="0" nodeType="afterEffect">
                                  <p:stCondLst>
                                    <p:cond delay="1000"/>
                                  </p:stCondLst>
                                  <p:childTnLst>
                                    <p:set>
                                      <p:cBhvr>
                                        <p:cTn id="21" dur="1" fill="hold">
                                          <p:stCondLst>
                                            <p:cond delay="0"/>
                                          </p:stCondLst>
                                        </p:cTn>
                                        <p:tgtEl>
                                          <p:spTgt spid="21"/>
                                        </p:tgtEl>
                                        <p:attrNameLst>
                                          <p:attrName>style.visibility</p:attrName>
                                        </p:attrNameLst>
                                      </p:cBhvr>
                                      <p:to>
                                        <p:strVal val="visible"/>
                                      </p:to>
                                    </p:set>
                                  </p:childTnLst>
                                </p:cTn>
                              </p:par>
                            </p:childTnLst>
                          </p:cTn>
                        </p:par>
                        <p:par>
                          <p:cTn id="22" fill="hold" nodeType="withGroup">
                            <p:stCondLst>
                              <p:cond delay="6000"/>
                            </p:stCondLst>
                            <p:childTnLst>
                              <p:par>
                                <p:cTn id="23" presetID="1" presetClass="entr" presetSubtype="0" fill="hold" grpId="0" nodeType="afterEffect">
                                  <p:stCondLst>
                                    <p:cond delay="100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allAtOnce"/>
      <p:bldP spid="16" grpId="0"/>
      <p:bldP spid="17"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Content Placeholder 4" descr="ViralReservoir-300x225.jpg"/>
          <p:cNvPicPr>
            <a:picLocks noGrp="1" noChangeAspect="1"/>
          </p:cNvPicPr>
          <p:nvPr>
            <p:ph sz="half" idx="4294967295"/>
          </p:nvPr>
        </p:nvPicPr>
        <p:blipFill>
          <a:blip r:embed="rId3" cstate="print"/>
          <a:srcRect/>
          <a:stretch>
            <a:fillRect/>
          </a:stretch>
        </p:blipFill>
        <p:spPr>
          <a:xfrm>
            <a:off x="0" y="0"/>
            <a:ext cx="9144000" cy="6858000"/>
          </a:xfrm>
        </p:spPr>
      </p:pic>
      <p:sp>
        <p:nvSpPr>
          <p:cNvPr id="6" name="Rounded Rectangle 5"/>
          <p:cNvSpPr/>
          <p:nvPr/>
        </p:nvSpPr>
        <p:spPr>
          <a:xfrm>
            <a:off x="228600" y="1828800"/>
            <a:ext cx="8763000" cy="3657600"/>
          </a:xfrm>
          <a:prstGeom prst="roundRect">
            <a:avLst/>
          </a:prstGeom>
          <a:solidFill>
            <a:srgbClr val="DCE6F2">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rtlCol="0">
            <a:normAutofit/>
          </a:bodyPr>
          <a:lstStyle/>
          <a:p>
            <a:pPr fontAlgn="auto">
              <a:spcAft>
                <a:spcPts val="0"/>
              </a:spcAft>
              <a:defRPr/>
            </a:pPr>
            <a:r>
              <a:rPr lang="en-US" b="1" dirty="0" smtClean="0">
                <a:solidFill>
                  <a:schemeClr val="accent1">
                    <a:lumMod val="20000"/>
                    <a:lumOff val="80000"/>
                  </a:schemeClr>
                </a:solidFill>
              </a:rPr>
              <a:t>What is HIV?</a:t>
            </a:r>
          </a:p>
        </p:txBody>
      </p:sp>
      <p:sp>
        <p:nvSpPr>
          <p:cNvPr id="3" name="Content Placeholder 2"/>
          <p:cNvSpPr>
            <a:spLocks noGrp="1"/>
          </p:cNvSpPr>
          <p:nvPr>
            <p:ph idx="1"/>
          </p:nvPr>
        </p:nvSpPr>
        <p:spPr>
          <a:xfrm>
            <a:off x="533400" y="2133600"/>
            <a:ext cx="8229600" cy="3200400"/>
          </a:xfrm>
        </p:spPr>
        <p:txBody>
          <a:bodyPr rtlCol="0">
            <a:normAutofit lnSpcReduction="10000"/>
          </a:bodyPr>
          <a:lstStyle/>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A retrovirus</a:t>
            </a:r>
          </a:p>
          <a:p>
            <a:pPr fontAlgn="auto">
              <a:lnSpc>
                <a:spcPct val="80000"/>
              </a:lnSpc>
              <a:spcAft>
                <a:spcPts val="0"/>
              </a:spcAft>
              <a:buClr>
                <a:srgbClr val="0066CC"/>
              </a:buClr>
              <a:buFont typeface="Wingdings" pitchFamily="2" charset="2"/>
              <a:buChar char="§"/>
              <a:defRPr/>
            </a:pPr>
            <a:endParaRPr lang="en-US" sz="2000" b="1" dirty="0" smtClean="0">
              <a:solidFill>
                <a:schemeClr val="tx2">
                  <a:lumMod val="50000"/>
                </a:schemeClr>
              </a:solidFill>
              <a:latin typeface="Arial" pitchFamily="34" charset="0"/>
              <a:cs typeface="Arial" pitchFamily="34" charset="0"/>
            </a:endParaRPr>
          </a:p>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Transmitted only between humans</a:t>
            </a:r>
          </a:p>
          <a:p>
            <a:pPr fontAlgn="auto">
              <a:lnSpc>
                <a:spcPct val="80000"/>
              </a:lnSpc>
              <a:spcAft>
                <a:spcPts val="0"/>
              </a:spcAft>
              <a:buClr>
                <a:srgbClr val="0066CC"/>
              </a:buClr>
              <a:buFont typeface="Wingdings" pitchFamily="2" charset="2"/>
              <a:buChar char="§"/>
              <a:defRPr/>
            </a:pPr>
            <a:endParaRPr lang="en-US" sz="2000" b="1" dirty="0" smtClean="0">
              <a:solidFill>
                <a:schemeClr val="tx2">
                  <a:lumMod val="50000"/>
                </a:schemeClr>
              </a:solidFill>
              <a:latin typeface="Arial" pitchFamily="34" charset="0"/>
              <a:cs typeface="Arial" pitchFamily="34" charset="0"/>
            </a:endParaRPr>
          </a:p>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Multiplies inside specific cells of the immune system</a:t>
            </a:r>
          </a:p>
          <a:p>
            <a:pPr fontAlgn="auto">
              <a:lnSpc>
                <a:spcPct val="80000"/>
              </a:lnSpc>
              <a:spcAft>
                <a:spcPts val="0"/>
              </a:spcAft>
              <a:buClr>
                <a:srgbClr val="0066CC"/>
              </a:buClr>
              <a:buFont typeface="Wingdings" pitchFamily="2" charset="2"/>
              <a:buChar char="§"/>
              <a:defRPr/>
            </a:pPr>
            <a:endParaRPr lang="en-US" sz="2000" b="1" dirty="0" smtClean="0">
              <a:solidFill>
                <a:schemeClr val="tx2">
                  <a:lumMod val="50000"/>
                </a:schemeClr>
              </a:solidFill>
              <a:latin typeface="Arial" pitchFamily="34" charset="0"/>
              <a:cs typeface="Arial" pitchFamily="34" charset="0"/>
            </a:endParaRPr>
          </a:p>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Destroys immune system cells</a:t>
            </a:r>
          </a:p>
          <a:p>
            <a:pPr fontAlgn="auto">
              <a:lnSpc>
                <a:spcPct val="80000"/>
              </a:lnSpc>
              <a:spcAft>
                <a:spcPts val="0"/>
              </a:spcAft>
              <a:buClr>
                <a:srgbClr val="0066CC"/>
              </a:buClr>
              <a:buFont typeface="Wingdings" pitchFamily="2" charset="2"/>
              <a:buChar char="§"/>
              <a:defRPr/>
            </a:pPr>
            <a:endParaRPr lang="en-US" sz="2000" b="1" dirty="0" smtClean="0">
              <a:solidFill>
                <a:schemeClr val="tx2">
                  <a:lumMod val="50000"/>
                </a:schemeClr>
              </a:solidFill>
              <a:latin typeface="Arial" pitchFamily="34" charset="0"/>
              <a:cs typeface="Arial" pitchFamily="34" charset="0"/>
            </a:endParaRPr>
          </a:p>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Causes inflammation of arteries and of the heart</a:t>
            </a:r>
          </a:p>
          <a:p>
            <a:pPr fontAlgn="auto">
              <a:lnSpc>
                <a:spcPct val="80000"/>
              </a:lnSpc>
              <a:spcAft>
                <a:spcPts val="0"/>
              </a:spcAft>
              <a:buClr>
                <a:srgbClr val="0066CC"/>
              </a:buClr>
              <a:buFont typeface="Wingdings" pitchFamily="2" charset="2"/>
              <a:buChar char="§"/>
              <a:defRPr/>
            </a:pPr>
            <a:endParaRPr lang="en-US" sz="2000" b="1" dirty="0" smtClean="0">
              <a:solidFill>
                <a:schemeClr val="tx2">
                  <a:lumMod val="50000"/>
                </a:schemeClr>
              </a:solidFill>
              <a:latin typeface="Arial" pitchFamily="34" charset="0"/>
              <a:cs typeface="Arial" pitchFamily="34" charset="0"/>
            </a:endParaRPr>
          </a:p>
          <a:p>
            <a:pPr fontAlgn="auto">
              <a:lnSpc>
                <a:spcPct val="80000"/>
              </a:lnSpc>
              <a:spcAft>
                <a:spcPts val="0"/>
              </a:spcAft>
              <a:buClr>
                <a:srgbClr val="0066CC"/>
              </a:buClr>
              <a:buFont typeface="Wingdings" pitchFamily="2" charset="2"/>
              <a:buChar char="§"/>
              <a:defRPr/>
            </a:pPr>
            <a:r>
              <a:rPr lang="en-US" sz="2000" b="1" dirty="0" smtClean="0">
                <a:solidFill>
                  <a:schemeClr val="tx2">
                    <a:lumMod val="50000"/>
                  </a:schemeClr>
                </a:solidFill>
                <a:latin typeface="Arial" pitchFamily="34" charset="0"/>
                <a:cs typeface="Arial" pitchFamily="34" charset="0"/>
              </a:rPr>
              <a:t>Causes a condition called AIDS</a:t>
            </a:r>
          </a:p>
          <a:p>
            <a:pPr fontAlgn="auto">
              <a:spcAft>
                <a:spcPts val="0"/>
              </a:spcAft>
              <a:defRPr/>
            </a:pPr>
            <a:endParaRPr lang="en-US" dirty="0"/>
          </a:p>
          <a:p>
            <a:pPr fontAlgn="auto">
              <a:spcAft>
                <a:spcPts val="0"/>
              </a:spcAft>
              <a:defRPr/>
            </a:pPr>
            <a:endParaRPr lang="en-US" dirty="0"/>
          </a:p>
          <a:p>
            <a:pPr fontAlgn="auto">
              <a:spcAft>
                <a:spcPts val="0"/>
              </a:spcAft>
              <a:defRPr/>
            </a:pPr>
            <a:endParaRPr lang="en-US" dirty="0" smtClean="0"/>
          </a:p>
          <a:p>
            <a:pPr fontAlgn="auto">
              <a:spcAft>
                <a:spcPts val="0"/>
              </a:spcAft>
              <a:defRPr/>
            </a:pPr>
            <a:endParaRPr lang="en-US" dirty="0"/>
          </a:p>
          <a:p>
            <a:pPr fontAlgn="auto">
              <a:spcAft>
                <a:spcPts val="0"/>
              </a:spcAft>
              <a:defRPr/>
            </a:pPr>
            <a:endParaRPr lang="en-US" dirty="0"/>
          </a:p>
          <a:p>
            <a:pPr fontAlgn="auto">
              <a:spcAft>
                <a:spcPts val="0"/>
              </a:spcAft>
              <a:defRPr/>
            </a:pPr>
            <a:endParaRPr lang="en-US" dirty="0"/>
          </a:p>
          <a:p>
            <a:pPr fontAlgn="auto">
              <a:spcAft>
                <a:spcPts val="0"/>
              </a:spcAft>
              <a:defRPr/>
            </a:pPr>
            <a:endParaRPr lang="en-US" dirty="0"/>
          </a:p>
          <a:p>
            <a:pPr fontAlgn="auto">
              <a:spcAft>
                <a:spcPts val="0"/>
              </a:spcAft>
              <a:defRPr/>
            </a:pPr>
            <a:endParaRPr lang="en-US" dirty="0" smtClean="0"/>
          </a:p>
          <a:p>
            <a:pPr marL="0" indent="0" fontAlgn="auto">
              <a:spcAft>
                <a:spcPts val="0"/>
              </a:spcAft>
              <a:buFont typeface="Arial" charset="0"/>
              <a:buNone/>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00200" y="152400"/>
            <a:ext cx="35052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381000" y="381000"/>
            <a:ext cx="3505200" cy="1295400"/>
          </a:xfrm>
        </p:spPr>
        <p:txBody>
          <a:bodyPr rtlCol="0">
            <a:noAutofit/>
          </a:bodyPr>
          <a:lstStyle/>
          <a:p>
            <a:pPr fontAlgn="auto">
              <a:spcAft>
                <a:spcPts val="0"/>
              </a:spcAft>
              <a:defRPr/>
            </a:pPr>
            <a:r>
              <a:rPr lang="en-US" b="1" dirty="0" smtClean="0">
                <a:solidFill>
                  <a:srgbClr val="0066CC"/>
                </a:solidFill>
              </a:rPr>
              <a:t>HIV Invades </a:t>
            </a:r>
            <a:br>
              <a:rPr lang="en-US" b="1" dirty="0" smtClean="0">
                <a:solidFill>
                  <a:srgbClr val="0066CC"/>
                </a:solidFill>
              </a:rPr>
            </a:br>
            <a:r>
              <a:rPr lang="en-US" b="1" dirty="0" smtClean="0">
                <a:solidFill>
                  <a:srgbClr val="0066CC"/>
                </a:solidFill>
              </a:rPr>
              <a:t>CD4+ Cells</a:t>
            </a:r>
          </a:p>
        </p:txBody>
      </p:sp>
      <p:sp>
        <p:nvSpPr>
          <p:cNvPr id="12293" name="Content Placeholder 2"/>
          <p:cNvSpPr>
            <a:spLocks noGrp="1"/>
          </p:cNvSpPr>
          <p:nvPr>
            <p:ph idx="1"/>
          </p:nvPr>
        </p:nvSpPr>
        <p:spPr>
          <a:xfrm>
            <a:off x="4105275" y="180975"/>
            <a:ext cx="5029200" cy="3657600"/>
          </a:xfrm>
        </p:spPr>
        <p:txBody>
          <a:bodyPr rtlCol="0">
            <a:normAutofit/>
          </a:bodyPr>
          <a:lstStyle/>
          <a:p>
            <a:pPr marL="228600" indent="-228600" fontAlgn="auto">
              <a:lnSpc>
                <a:spcPct val="90000"/>
              </a:lnSpc>
              <a:spcAft>
                <a:spcPts val="0"/>
              </a:spcAft>
              <a:buClr>
                <a:srgbClr val="0066CC"/>
              </a:buClr>
              <a:buFont typeface="Wingdings" pitchFamily="2" charset="2"/>
              <a:buChar char="§"/>
              <a:defRPr/>
            </a:pPr>
            <a:r>
              <a:rPr lang="en-US" sz="2000" dirty="0" smtClean="0">
                <a:latin typeface="Arial" pitchFamily="34" charset="0"/>
                <a:cs typeface="Arial" pitchFamily="34" charset="0"/>
              </a:rPr>
              <a:t>HIV is a virus that invades CD4+ cells, which are a critical part of our immune system.</a:t>
            </a:r>
          </a:p>
          <a:p>
            <a:pPr marL="228600" indent="-228600" fontAlgn="auto">
              <a:lnSpc>
                <a:spcPct val="90000"/>
              </a:lnSpc>
              <a:spcAft>
                <a:spcPts val="0"/>
              </a:spcAft>
              <a:buClr>
                <a:srgbClr val="0066CC"/>
              </a:buClr>
              <a:buFont typeface="Wingdings" pitchFamily="2" charset="2"/>
              <a:buChar char="§"/>
              <a:defRPr/>
            </a:pPr>
            <a:endParaRPr lang="en-US" sz="2000" dirty="0" smtClean="0">
              <a:latin typeface="Arial" pitchFamily="34" charset="0"/>
              <a:cs typeface="Arial" pitchFamily="34" charset="0"/>
            </a:endParaRPr>
          </a:p>
          <a:p>
            <a:pPr marL="228600" indent="-228600" fontAlgn="auto">
              <a:lnSpc>
                <a:spcPct val="90000"/>
              </a:lnSpc>
              <a:spcAft>
                <a:spcPts val="0"/>
              </a:spcAft>
              <a:buClr>
                <a:srgbClr val="0066CC"/>
              </a:buClr>
              <a:buFont typeface="Wingdings" pitchFamily="2" charset="2"/>
              <a:buChar char="§"/>
              <a:defRPr/>
            </a:pPr>
            <a:r>
              <a:rPr lang="en-US" sz="2000" dirty="0" smtClean="0">
                <a:latin typeface="Arial" pitchFamily="34" charset="0"/>
                <a:cs typeface="Arial" pitchFamily="34" charset="0"/>
              </a:rPr>
              <a:t>Once inside a CD4+ cell, the virus uses the cell to create more virus. In the process HIV destroys the original cell.</a:t>
            </a:r>
          </a:p>
          <a:p>
            <a:pPr marL="228600" indent="-228600" fontAlgn="auto">
              <a:lnSpc>
                <a:spcPct val="90000"/>
              </a:lnSpc>
              <a:spcAft>
                <a:spcPts val="0"/>
              </a:spcAft>
              <a:buClr>
                <a:srgbClr val="0066CC"/>
              </a:buClr>
              <a:buFont typeface="Wingdings" pitchFamily="2" charset="2"/>
              <a:buChar char="§"/>
              <a:defRPr/>
            </a:pPr>
            <a:endParaRPr lang="en-US" sz="2000" dirty="0" smtClean="0">
              <a:latin typeface="Arial" pitchFamily="34" charset="0"/>
              <a:cs typeface="Arial" pitchFamily="34" charset="0"/>
            </a:endParaRPr>
          </a:p>
          <a:p>
            <a:pPr marL="228600" indent="-228600" fontAlgn="auto">
              <a:lnSpc>
                <a:spcPct val="90000"/>
              </a:lnSpc>
              <a:spcAft>
                <a:spcPts val="0"/>
              </a:spcAft>
              <a:buClr>
                <a:srgbClr val="0066CC"/>
              </a:buClr>
              <a:buFont typeface="Wingdings" pitchFamily="2" charset="2"/>
              <a:buChar char="§"/>
              <a:defRPr/>
            </a:pPr>
            <a:r>
              <a:rPr lang="en-US" sz="2000" dirty="0" smtClean="0">
                <a:latin typeface="Arial" pitchFamily="34" charset="0"/>
                <a:cs typeface="Arial" pitchFamily="34" charset="0"/>
              </a:rPr>
              <a:t>As more and more immune system cells are destroyed, the body has a harder time fighting off both HIV and other illnesses. </a:t>
            </a:r>
          </a:p>
          <a:p>
            <a:pPr marL="228600" indent="-228600" fontAlgn="auto">
              <a:spcBef>
                <a:spcPct val="0"/>
              </a:spcBef>
              <a:spcAft>
                <a:spcPts val="0"/>
              </a:spcAft>
              <a:buFont typeface="Arial" pitchFamily="34" charset="0"/>
              <a:buChar char="•"/>
              <a:defRPr/>
            </a:pPr>
            <a:endParaRPr lang="en-US" sz="1400" dirty="0" smtClean="0">
              <a:latin typeface="TimesNewRomanPSMT"/>
            </a:endParaRPr>
          </a:p>
          <a:p>
            <a:pPr marL="0" indent="0" fontAlgn="auto">
              <a:lnSpc>
                <a:spcPct val="80000"/>
              </a:lnSpc>
              <a:spcAft>
                <a:spcPts val="0"/>
              </a:spcAft>
              <a:buFont typeface="Wingdings 2" pitchFamily="18" charset="2"/>
              <a:buNone/>
              <a:defRPr/>
            </a:pPr>
            <a:endParaRPr lang="en-US" sz="1600" dirty="0" smtClean="0">
              <a:latin typeface="TimesNewRomanPSMT"/>
            </a:endParaRPr>
          </a:p>
        </p:txBody>
      </p:sp>
      <p:grpSp>
        <p:nvGrpSpPr>
          <p:cNvPr id="3" name="Group 6"/>
          <p:cNvGrpSpPr/>
          <p:nvPr/>
        </p:nvGrpSpPr>
        <p:grpSpPr>
          <a:xfrm>
            <a:off x="76200" y="2209800"/>
            <a:ext cx="5581651" cy="4316046"/>
            <a:chOff x="895350" y="2209800"/>
            <a:chExt cx="5581650" cy="4316046"/>
          </a:xfrm>
        </p:grpSpPr>
        <p:pic>
          <p:nvPicPr>
            <p:cNvPr id="8" name="Picture 6" descr="hiv invides cells.png"/>
            <p:cNvPicPr>
              <a:picLocks noChangeAspect="1"/>
            </p:cNvPicPr>
            <p:nvPr/>
          </p:nvPicPr>
          <p:blipFill>
            <a:blip r:embed="rId3" cstate="print"/>
            <a:srcRect r="46543"/>
            <a:stretch>
              <a:fillRect/>
            </a:stretch>
          </p:blipFill>
          <p:spPr bwMode="auto">
            <a:xfrm>
              <a:off x="895350" y="2209800"/>
              <a:ext cx="3829050" cy="4316046"/>
            </a:xfrm>
            <a:prstGeom prst="rect">
              <a:avLst/>
            </a:prstGeom>
            <a:noFill/>
            <a:ln w="9525">
              <a:noFill/>
              <a:miter lim="800000"/>
              <a:headEnd/>
              <a:tailEnd/>
            </a:ln>
          </p:spPr>
        </p:pic>
        <p:pic>
          <p:nvPicPr>
            <p:cNvPr id="9" name="Picture 6" descr="hiv invides cells.png"/>
            <p:cNvPicPr>
              <a:picLocks noChangeAspect="1"/>
            </p:cNvPicPr>
            <p:nvPr/>
          </p:nvPicPr>
          <p:blipFill>
            <a:blip r:embed="rId3" cstate="print"/>
            <a:srcRect l="74468"/>
            <a:stretch>
              <a:fillRect/>
            </a:stretch>
          </p:blipFill>
          <p:spPr bwMode="auto">
            <a:xfrm>
              <a:off x="4648200" y="2209800"/>
              <a:ext cx="1828800" cy="431604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228600" y="274638"/>
            <a:ext cx="8534400" cy="1143000"/>
          </a:xfrm>
        </p:spPr>
        <p:txBody>
          <a:bodyPr rtlCol="0">
            <a:noAutofit/>
          </a:bodyPr>
          <a:lstStyle/>
          <a:p>
            <a:pPr fontAlgn="auto">
              <a:spcAft>
                <a:spcPts val="0"/>
              </a:spcAft>
              <a:defRPr/>
            </a:pPr>
            <a:r>
              <a:rPr lang="en-US" b="1" dirty="0" smtClean="0">
                <a:solidFill>
                  <a:srgbClr val="0066CC"/>
                </a:solidFill>
              </a:rPr>
              <a:t>HIV is an Inflammatory Disease</a:t>
            </a:r>
          </a:p>
        </p:txBody>
      </p:sp>
      <p:sp>
        <p:nvSpPr>
          <p:cNvPr id="24578" name="Subtitle 4"/>
          <p:cNvSpPr>
            <a:spLocks noGrp="1"/>
          </p:cNvSpPr>
          <p:nvPr>
            <p:ph sz="half" idx="1"/>
          </p:nvPr>
        </p:nvSpPr>
        <p:spPr>
          <a:xfrm>
            <a:off x="304800" y="1600201"/>
            <a:ext cx="4038600" cy="4525963"/>
          </a:xfrm>
        </p:spPr>
        <p:txBody>
          <a:bodyPr>
            <a:normAutofit fontScale="85000" lnSpcReduction="10000"/>
          </a:bodyPr>
          <a:lstStyle/>
          <a:p>
            <a:pPr marL="0" indent="0">
              <a:buFont typeface="Arial" charset="0"/>
              <a:buNone/>
            </a:pPr>
            <a:r>
              <a:rPr lang="en-US" sz="2000" dirty="0" smtClean="0">
                <a:latin typeface="Arial" pitchFamily="34" charset="0"/>
                <a:cs typeface="Arial" pitchFamily="34" charset="0"/>
              </a:rPr>
              <a:t>We are learning that HIV seems to do more than just impair the immune system. It is also an inflammatory disease which over time can cause damage to arteries and to the heart as well as to other organs. </a:t>
            </a:r>
          </a:p>
          <a:p>
            <a:pPr marL="0" indent="0">
              <a:buFont typeface="Arial" charset="0"/>
              <a:buNone/>
            </a:pPr>
            <a:endParaRPr lang="en-US" sz="2000" dirty="0" smtClean="0">
              <a:latin typeface="Arial" pitchFamily="34" charset="0"/>
              <a:cs typeface="Arial" pitchFamily="34" charset="0"/>
            </a:endParaRPr>
          </a:p>
          <a:p>
            <a:pPr marL="0" indent="0">
              <a:buFont typeface="Arial" charset="0"/>
              <a:buNone/>
            </a:pPr>
            <a:r>
              <a:rPr lang="en-US" sz="2000" dirty="0" smtClean="0">
                <a:latin typeface="Arial" pitchFamily="34" charset="0"/>
                <a:cs typeface="Arial" pitchFamily="34" charset="0"/>
              </a:rPr>
              <a:t>Because of this inflammatory effect, a person who has HIV and who does not smoke has the same risk for heart attack as a person who doesn’t have HIV but who does smoke. This is also one of the reasons we encourage newly diagnosed HIV positive clients to get linked to care as soon as possible, as we will talk about later in this training.</a:t>
            </a:r>
          </a:p>
        </p:txBody>
      </p:sp>
      <p:pic>
        <p:nvPicPr>
          <p:cNvPr id="5" name="Picture 4" descr="heart-health_31.jpg"/>
          <p:cNvPicPr>
            <a:picLocks noChangeAspect="1"/>
          </p:cNvPicPr>
          <p:nvPr/>
        </p:nvPicPr>
        <p:blipFill>
          <a:blip r:embed="rId3" cstate="print"/>
          <a:stretch>
            <a:fillRect/>
          </a:stretch>
        </p:blipFill>
        <p:spPr>
          <a:xfrm>
            <a:off x="4343401" y="1968249"/>
            <a:ext cx="5162012" cy="321335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ibbon-400-05112012.jpg"/>
          <p:cNvPicPr>
            <a:picLocks noChangeAspect="1"/>
          </p:cNvPicPr>
          <p:nvPr/>
        </p:nvPicPr>
        <p:blipFill>
          <a:blip r:embed="rId3" cstate="print"/>
          <a:stretch>
            <a:fillRect/>
          </a:stretch>
        </p:blipFill>
        <p:spPr>
          <a:xfrm flipH="1">
            <a:off x="2088533" y="1143000"/>
            <a:ext cx="7055467" cy="4267200"/>
          </a:xfrm>
          <a:prstGeom prst="rect">
            <a:avLst/>
          </a:prstGeom>
        </p:spPr>
      </p:pic>
      <p:sp>
        <p:nvSpPr>
          <p:cNvPr id="10243" name="Content Placeholder 2"/>
          <p:cNvSpPr>
            <a:spLocks noGrp="1"/>
          </p:cNvSpPr>
          <p:nvPr>
            <p:ph idx="1"/>
          </p:nvPr>
        </p:nvSpPr>
        <p:spPr>
          <a:xfrm>
            <a:off x="228600" y="1219200"/>
            <a:ext cx="5943600" cy="3581400"/>
          </a:xfrm>
        </p:spPr>
        <p:txBody>
          <a:bodyPr rtlCol="0">
            <a:normAutofit/>
          </a:bodyPr>
          <a:lstStyle/>
          <a:p>
            <a:pPr marL="228600" indent="-228600" fontAlgn="auto">
              <a:spcAft>
                <a:spcPts val="0"/>
              </a:spcAft>
              <a:buClr>
                <a:srgbClr val="0066CC"/>
              </a:buClr>
              <a:buFont typeface="Wingdings" pitchFamily="2" charset="2"/>
              <a:buChar char="§"/>
              <a:defRPr/>
            </a:pPr>
            <a:r>
              <a:rPr lang="en-US" sz="2200" dirty="0" smtClean="0">
                <a:latin typeface="Arial" pitchFamily="34" charset="0"/>
                <a:cs typeface="Arial" pitchFamily="34" charset="0"/>
              </a:rPr>
              <a:t>A serious health condition caused by an advanced stage of HIV infection.  </a:t>
            </a:r>
          </a:p>
          <a:p>
            <a:pPr marL="228600" indent="-228600" fontAlgn="auto">
              <a:spcAft>
                <a:spcPts val="0"/>
              </a:spcAft>
              <a:buClr>
                <a:srgbClr val="0066CC"/>
              </a:buClr>
              <a:buFont typeface="Wingdings" pitchFamily="2" charset="2"/>
              <a:buChar char="§"/>
              <a:defRPr/>
            </a:pPr>
            <a:endParaRPr lang="en-US" sz="1000" dirty="0" smtClean="0">
              <a:latin typeface="Arial" pitchFamily="34" charset="0"/>
              <a:cs typeface="Arial" pitchFamily="34" charset="0"/>
            </a:endParaRPr>
          </a:p>
          <a:p>
            <a:pPr marL="228600" indent="-228600" fontAlgn="auto">
              <a:spcBef>
                <a:spcPts val="0"/>
              </a:spcBef>
              <a:spcAft>
                <a:spcPts val="0"/>
              </a:spcAft>
              <a:buClr>
                <a:srgbClr val="0066CC"/>
              </a:buClr>
              <a:buFont typeface="Wingdings" pitchFamily="2" charset="2"/>
              <a:buChar char="§"/>
              <a:defRPr/>
            </a:pPr>
            <a:r>
              <a:rPr lang="en-US" sz="2200" dirty="0" smtClean="0">
                <a:latin typeface="Arial" pitchFamily="34" charset="0"/>
                <a:cs typeface="Arial" pitchFamily="34" charset="0"/>
              </a:rPr>
              <a:t>The immune system becomes severely damaged by HIV and can no longer </a:t>
            </a:r>
          </a:p>
          <a:p>
            <a:pPr marL="228600" indent="-228600" fontAlgn="auto">
              <a:spcBef>
                <a:spcPts val="0"/>
              </a:spcBef>
              <a:spcAft>
                <a:spcPts val="0"/>
              </a:spcAft>
              <a:buClr>
                <a:srgbClr val="0066CC"/>
              </a:buClr>
              <a:buNone/>
              <a:defRPr/>
            </a:pPr>
            <a:r>
              <a:rPr lang="en-US" sz="2200" dirty="0" smtClean="0">
                <a:latin typeface="Arial" pitchFamily="34" charset="0"/>
                <a:cs typeface="Arial" pitchFamily="34" charset="0"/>
              </a:rPr>
              <a:t>	protect the body from infections.</a:t>
            </a:r>
          </a:p>
          <a:p>
            <a:pPr marL="228600" indent="-228600" fontAlgn="auto">
              <a:spcAft>
                <a:spcPts val="0"/>
              </a:spcAft>
              <a:buClr>
                <a:srgbClr val="0066CC"/>
              </a:buClr>
              <a:buFont typeface="Wingdings" pitchFamily="2" charset="2"/>
              <a:buChar char="§"/>
              <a:defRPr/>
            </a:pPr>
            <a:endParaRPr lang="en-US" sz="1000" dirty="0" smtClean="0">
              <a:latin typeface="Arial" pitchFamily="34" charset="0"/>
              <a:cs typeface="Arial" pitchFamily="34" charset="0"/>
            </a:endParaRPr>
          </a:p>
          <a:p>
            <a:pPr marL="228600" indent="-228600" fontAlgn="auto">
              <a:spcAft>
                <a:spcPts val="0"/>
              </a:spcAft>
              <a:buClr>
                <a:srgbClr val="0066CC"/>
              </a:buClr>
              <a:buFont typeface="Wingdings" pitchFamily="2" charset="2"/>
              <a:buChar char="§"/>
              <a:defRPr/>
            </a:pPr>
            <a:r>
              <a:rPr lang="en-US" sz="2200" dirty="0" smtClean="0">
                <a:latin typeface="Arial" pitchFamily="34" charset="0"/>
                <a:cs typeface="Arial" pitchFamily="34" charset="0"/>
              </a:rPr>
              <a:t>Rare “opportunistic” infections and cancers become more common.</a:t>
            </a:r>
            <a:endParaRPr lang="en-US" dirty="0" smtClean="0"/>
          </a:p>
        </p:txBody>
      </p:sp>
      <p:sp>
        <p:nvSpPr>
          <p:cNvPr id="14338" name="Title 1"/>
          <p:cNvSpPr>
            <a:spLocks noGrp="1"/>
          </p:cNvSpPr>
          <p:nvPr>
            <p:ph type="title"/>
          </p:nvPr>
        </p:nvSpPr>
        <p:spPr>
          <a:xfrm>
            <a:off x="457200" y="228600"/>
            <a:ext cx="8229600" cy="1143000"/>
          </a:xfrm>
        </p:spPr>
        <p:txBody>
          <a:bodyPr rtlCol="0">
            <a:normAutofit/>
          </a:bodyPr>
          <a:lstStyle/>
          <a:p>
            <a:pPr fontAlgn="auto">
              <a:lnSpc>
                <a:spcPts val="5800"/>
              </a:lnSpc>
              <a:spcAft>
                <a:spcPts val="0"/>
              </a:spcAft>
              <a:defRPr/>
            </a:pPr>
            <a:r>
              <a:rPr lang="en-US" b="1" dirty="0" smtClean="0">
                <a:solidFill>
                  <a:srgbClr val="0066CC"/>
                </a:solidFill>
              </a:rPr>
              <a:t>What is AIDS?</a:t>
            </a:r>
          </a:p>
        </p:txBody>
      </p:sp>
      <p:sp>
        <p:nvSpPr>
          <p:cNvPr id="5" name="Rectangle 4"/>
          <p:cNvSpPr/>
          <p:nvPr/>
        </p:nvSpPr>
        <p:spPr>
          <a:xfrm>
            <a:off x="228600" y="5562600"/>
            <a:ext cx="8610600" cy="923330"/>
          </a:xfrm>
          <a:prstGeom prst="rect">
            <a:avLst/>
          </a:prstGeom>
        </p:spPr>
        <p:txBody>
          <a:bodyPr wrap="square">
            <a:spAutoFit/>
          </a:bodyPr>
          <a:lstStyle/>
          <a:p>
            <a:r>
              <a:rPr lang="en-US" dirty="0" smtClean="0"/>
              <a:t>In 2014, CDC revised its guidance around classifying AIDS Diagnoses. A stage system was developed. People that were traditionally diagnosed as having AIDS are now referred to as having HIV Stage 3 in surveillance data.</a:t>
            </a:r>
            <a:endParaRPr lang="en-US" dirty="0"/>
          </a:p>
        </p:txBody>
      </p:sp>
      <p:sp>
        <p:nvSpPr>
          <p:cNvPr id="6" name="Rectangle 5"/>
          <p:cNvSpPr/>
          <p:nvPr/>
        </p:nvSpPr>
        <p:spPr>
          <a:xfrm>
            <a:off x="152400" y="6553200"/>
            <a:ext cx="8763000" cy="276999"/>
          </a:xfrm>
          <a:prstGeom prst="rect">
            <a:avLst/>
          </a:prstGeom>
        </p:spPr>
        <p:txBody>
          <a:bodyPr wrap="square">
            <a:spAutoFit/>
          </a:bodyPr>
          <a:lstStyle/>
          <a:p>
            <a:r>
              <a:rPr lang="en-US" sz="1200" dirty="0" smtClean="0"/>
              <a:t>CDC.</a:t>
            </a:r>
            <a:r>
              <a:rPr lang="en-US" sz="1200" b="1" dirty="0" smtClean="0"/>
              <a:t> Revised Surveillance Case Definition for HIV Infection — United States, 2014</a:t>
            </a:r>
            <a:r>
              <a:rPr lang="en-US" sz="1200" dirty="0" smtClean="0"/>
              <a:t>. MMWR 2014;63(No. RR-03):1-10.</a:t>
            </a:r>
            <a:endParaRPr lang="en-US" sz="1200"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p:txBody>
          <a:bodyPr rtlCol="0">
            <a:noAutofit/>
          </a:bodyPr>
          <a:lstStyle/>
          <a:p>
            <a:pPr fontAlgn="auto">
              <a:lnSpc>
                <a:spcPts val="5800"/>
              </a:lnSpc>
              <a:spcAft>
                <a:spcPts val="0"/>
              </a:spcAft>
              <a:defRPr/>
            </a:pPr>
            <a:r>
              <a:rPr lang="en-US" b="1" dirty="0" smtClean="0">
                <a:solidFill>
                  <a:srgbClr val="0066CC"/>
                </a:solidFill>
              </a:rPr>
              <a:t>Opportunistic Infections (OIs)</a:t>
            </a:r>
          </a:p>
        </p:txBody>
      </p:sp>
      <p:sp>
        <p:nvSpPr>
          <p:cNvPr id="15363" name="Content Placeholder 5"/>
          <p:cNvSpPr>
            <a:spLocks noGrp="1"/>
          </p:cNvSpPr>
          <p:nvPr>
            <p:ph sz="half" idx="1"/>
          </p:nvPr>
        </p:nvSpPr>
        <p:spPr>
          <a:xfrm>
            <a:off x="457200" y="1600200"/>
            <a:ext cx="4038600" cy="4953000"/>
          </a:xfrm>
        </p:spPr>
        <p:txBody>
          <a:bodyPr rtlCol="0">
            <a:noAutofit/>
          </a:bodyPr>
          <a:lstStyle/>
          <a:p>
            <a:pPr marL="0" indent="0" fontAlgn="auto">
              <a:spcAft>
                <a:spcPts val="0"/>
              </a:spcAft>
              <a:buFont typeface="Arial" pitchFamily="34" charset="0"/>
              <a:buNone/>
              <a:defRPr/>
            </a:pPr>
            <a:r>
              <a:rPr lang="en-US" sz="2000" dirty="0" smtClean="0">
                <a:latin typeface="Arial" pitchFamily="34" charset="0"/>
                <a:cs typeface="Arial" pitchFamily="34" charset="0"/>
              </a:rPr>
              <a:t>OIs are illnesses that take advantage of a person’s weakened immune system. OIs do not normally appear in persons with healthy immune systems. </a:t>
            </a:r>
          </a:p>
          <a:p>
            <a:pPr marL="0" indent="0" fontAlgn="auto">
              <a:spcAft>
                <a:spcPts val="0"/>
              </a:spcAft>
              <a:buFont typeface="Arial" pitchFamily="34" charset="0"/>
              <a:buNone/>
              <a:defRPr/>
            </a:pPr>
            <a:endParaRPr lang="en-US" sz="2000" dirty="0" smtClean="0">
              <a:latin typeface="Arial" pitchFamily="34" charset="0"/>
              <a:cs typeface="Arial" pitchFamily="34" charset="0"/>
            </a:endParaRPr>
          </a:p>
          <a:p>
            <a:pPr marL="0" indent="0" fontAlgn="auto">
              <a:spcAft>
                <a:spcPts val="0"/>
              </a:spcAft>
              <a:buFont typeface="Arial" pitchFamily="34" charset="0"/>
              <a:buNone/>
              <a:defRPr/>
            </a:pPr>
            <a:r>
              <a:rPr lang="en-US" sz="2000" dirty="0" smtClean="0">
                <a:latin typeface="Arial" pitchFamily="34" charset="0"/>
                <a:cs typeface="Arial" pitchFamily="34" charset="0"/>
              </a:rPr>
              <a:t>The Centers for Disease Control and Prevention (CDC) have generated a list of 40 OIs, which includes: Kaposi’s sarcoma, </a:t>
            </a:r>
            <a:r>
              <a:rPr lang="en-US" sz="2000" i="1" dirty="0" err="1" smtClean="0">
                <a:latin typeface="Arial" pitchFamily="34" charset="0"/>
                <a:cs typeface="Arial" pitchFamily="34" charset="0"/>
              </a:rPr>
              <a:t>pneumocystis</a:t>
            </a:r>
            <a:r>
              <a:rPr lang="en-US" sz="2000" i="1" dirty="0" smtClean="0">
                <a:latin typeface="Arial" pitchFamily="34" charset="0"/>
                <a:cs typeface="Arial" pitchFamily="34" charset="0"/>
              </a:rPr>
              <a:t> </a:t>
            </a:r>
            <a:r>
              <a:rPr lang="en-US" sz="2000" i="1" dirty="0" err="1" smtClean="0">
                <a:latin typeface="Arial" pitchFamily="34" charset="0"/>
                <a:cs typeface="Arial" pitchFamily="34" charset="0"/>
              </a:rPr>
              <a:t>jiroveci</a:t>
            </a:r>
            <a:r>
              <a:rPr lang="en-US" sz="2000" i="1" dirty="0" smtClean="0">
                <a:latin typeface="Arial" pitchFamily="34" charset="0"/>
                <a:cs typeface="Arial" pitchFamily="34" charset="0"/>
              </a:rPr>
              <a:t> </a:t>
            </a:r>
            <a:r>
              <a:rPr lang="en-US" sz="2000" dirty="0" smtClean="0">
                <a:latin typeface="Arial" pitchFamily="34" charset="0"/>
                <a:cs typeface="Arial" pitchFamily="34" charset="0"/>
              </a:rPr>
              <a:t>pneumonia, Toxoplasmosis, </a:t>
            </a:r>
            <a:r>
              <a:rPr lang="en-US" sz="2000" dirty="0" err="1" smtClean="0">
                <a:latin typeface="Arial" pitchFamily="34" charset="0"/>
                <a:cs typeface="Arial" pitchFamily="34" charset="0"/>
              </a:rPr>
              <a:t>Cryptococcal</a:t>
            </a:r>
            <a:r>
              <a:rPr lang="en-US" sz="2000" dirty="0" smtClean="0">
                <a:latin typeface="Arial" pitchFamily="34" charset="0"/>
                <a:cs typeface="Arial" pitchFamily="34" charset="0"/>
              </a:rPr>
              <a:t> Meningitis, Mycobacterium </a:t>
            </a:r>
            <a:r>
              <a:rPr lang="en-US" sz="2000" dirty="0" err="1" smtClean="0">
                <a:latin typeface="Arial" pitchFamily="34" charset="0"/>
                <a:cs typeface="Arial" pitchFamily="34" charset="0"/>
              </a:rPr>
              <a:t>Avium</a:t>
            </a:r>
            <a:r>
              <a:rPr lang="en-US" sz="2000" dirty="0" smtClean="0">
                <a:latin typeface="Arial" pitchFamily="34" charset="0"/>
                <a:cs typeface="Arial" pitchFamily="34" charset="0"/>
              </a:rPr>
              <a:t> Complex (MAC), Cytomegalovirus retinitis, among others.</a:t>
            </a:r>
          </a:p>
        </p:txBody>
      </p:sp>
      <p:pic>
        <p:nvPicPr>
          <p:cNvPr id="7" name="Content Placeholder 6" descr="OIs Picture.jpg"/>
          <p:cNvPicPr>
            <a:picLocks noGrp="1" noChangeAspect="1"/>
          </p:cNvPicPr>
          <p:nvPr>
            <p:ph sz="half" idx="2"/>
          </p:nvPr>
        </p:nvPicPr>
        <p:blipFill>
          <a:blip r:embed="rId3" cstate="print"/>
          <a:stretch>
            <a:fillRect/>
          </a:stretch>
        </p:blipFill>
        <p:spPr>
          <a:xfrm>
            <a:off x="4724400" y="2514600"/>
            <a:ext cx="3969818" cy="2497677"/>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descr="diagnosis_422_230.jpg"/>
          <p:cNvPicPr>
            <a:picLocks noChangeAspect="1"/>
          </p:cNvPicPr>
          <p:nvPr/>
        </p:nvPicPr>
        <p:blipFill>
          <a:blip r:embed="rId2" cstate="print"/>
          <a:srcRect l="22173" r="21603"/>
          <a:stretch>
            <a:fillRect/>
          </a:stretch>
        </p:blipFill>
        <p:spPr bwMode="auto">
          <a:xfrm>
            <a:off x="5029200" y="2028825"/>
            <a:ext cx="3886200" cy="4324350"/>
          </a:xfrm>
          <a:prstGeom prst="rect">
            <a:avLst/>
          </a:prstGeom>
          <a:noFill/>
          <a:ln w="9525">
            <a:noFill/>
            <a:miter lim="800000"/>
            <a:headEnd/>
            <a:tailEnd/>
          </a:ln>
        </p:spPr>
      </p:pic>
      <p:sp>
        <p:nvSpPr>
          <p:cNvPr id="95234" name="Rectangle 2"/>
          <p:cNvSpPr>
            <a:spLocks noGrp="1" noChangeArrowheads="1"/>
          </p:cNvSpPr>
          <p:nvPr>
            <p:ph type="title"/>
          </p:nvPr>
        </p:nvSpPr>
        <p:spPr>
          <a:xfrm>
            <a:off x="152400" y="274638"/>
            <a:ext cx="8839200" cy="1477962"/>
          </a:xfrm>
        </p:spPr>
        <p:txBody>
          <a:bodyPr rtlCol="0">
            <a:noAutofit/>
          </a:bodyPr>
          <a:lstStyle/>
          <a:p>
            <a:pPr fontAlgn="auto">
              <a:lnSpc>
                <a:spcPts val="5800"/>
              </a:lnSpc>
              <a:spcAft>
                <a:spcPts val="0"/>
              </a:spcAft>
              <a:defRPr/>
            </a:pPr>
            <a:r>
              <a:rPr lang="en-US" b="1" dirty="0" smtClean="0">
                <a:solidFill>
                  <a:srgbClr val="0066CC"/>
                </a:solidFill>
              </a:rPr>
              <a:t>What Gives an </a:t>
            </a:r>
            <a:br>
              <a:rPr lang="en-US" b="1" dirty="0" smtClean="0">
                <a:solidFill>
                  <a:srgbClr val="0066CC"/>
                </a:solidFill>
              </a:rPr>
            </a:br>
            <a:r>
              <a:rPr lang="en-US" b="1" dirty="0" smtClean="0">
                <a:solidFill>
                  <a:srgbClr val="0066CC"/>
                </a:solidFill>
              </a:rPr>
              <a:t>HIV Stage 3 (AIDS) Diagnosis?</a:t>
            </a:r>
          </a:p>
        </p:txBody>
      </p:sp>
      <p:sp>
        <p:nvSpPr>
          <p:cNvPr id="95235" name="Rectangle 3"/>
          <p:cNvSpPr>
            <a:spLocks noGrp="1" noChangeArrowheads="1"/>
          </p:cNvSpPr>
          <p:nvPr>
            <p:ph sz="half" idx="1"/>
          </p:nvPr>
        </p:nvSpPr>
        <p:spPr>
          <a:xfrm>
            <a:off x="457200" y="2286000"/>
            <a:ext cx="5105400" cy="3886200"/>
          </a:xfrm>
        </p:spPr>
        <p:txBody>
          <a:bodyPr rtlCol="0">
            <a:noAutofit/>
          </a:bodyPr>
          <a:lstStyle/>
          <a:p>
            <a:pPr fontAlgn="auto">
              <a:spcAft>
                <a:spcPts val="0"/>
              </a:spcAft>
              <a:buClr>
                <a:schemeClr val="tx2">
                  <a:lumMod val="60000"/>
                  <a:lumOff val="40000"/>
                </a:schemeClr>
              </a:buClr>
              <a:buFont typeface="Wingdings" pitchFamily="2" charset="2"/>
              <a:buChar char="§"/>
              <a:defRPr/>
            </a:pPr>
            <a:r>
              <a:rPr lang="en-US" dirty="0" smtClean="0"/>
              <a:t>HIV positive, </a:t>
            </a:r>
            <a:r>
              <a:rPr lang="en-US" b="1" dirty="0" smtClean="0"/>
              <a:t>AND</a:t>
            </a:r>
            <a:r>
              <a:rPr lang="en-US" dirty="0" smtClean="0"/>
              <a:t/>
            </a:r>
            <a:br>
              <a:rPr lang="en-US" dirty="0" smtClean="0"/>
            </a:br>
            <a:endParaRPr lang="en-US" dirty="0" smtClean="0"/>
          </a:p>
          <a:p>
            <a:pPr lvl="1" fontAlgn="auto">
              <a:spcAft>
                <a:spcPts val="0"/>
              </a:spcAft>
              <a:buClr>
                <a:schemeClr val="tx2">
                  <a:lumMod val="60000"/>
                  <a:lumOff val="40000"/>
                </a:schemeClr>
              </a:buClr>
              <a:buFont typeface="Wingdings" pitchFamily="2" charset="2"/>
              <a:buChar char="§"/>
              <a:defRPr/>
            </a:pPr>
            <a:r>
              <a:rPr lang="en-US" sz="2800" dirty="0" smtClean="0"/>
              <a:t>CD4 (T-cell) count below 200 </a:t>
            </a:r>
          </a:p>
          <a:p>
            <a:pPr marL="0" indent="0" fontAlgn="auto">
              <a:spcAft>
                <a:spcPts val="0"/>
              </a:spcAft>
              <a:buClr>
                <a:schemeClr val="tx2">
                  <a:lumMod val="60000"/>
                  <a:lumOff val="40000"/>
                </a:schemeClr>
              </a:buClr>
              <a:buFont typeface="Wingdings" pitchFamily="2" charset="2"/>
              <a:buChar char="§"/>
              <a:defRPr/>
            </a:pPr>
            <a:endParaRPr lang="en-US" sz="1800" dirty="0" smtClean="0"/>
          </a:p>
          <a:p>
            <a:pPr lvl="1" fontAlgn="auto">
              <a:spcAft>
                <a:spcPts val="0"/>
              </a:spcAft>
              <a:buClr>
                <a:schemeClr val="tx2">
                  <a:lumMod val="60000"/>
                  <a:lumOff val="40000"/>
                </a:schemeClr>
              </a:buClr>
              <a:buFont typeface="Wingdings" pitchFamily="2" charset="2"/>
              <a:buChar char="§"/>
              <a:defRPr/>
            </a:pPr>
            <a:r>
              <a:rPr lang="en-US" sz="2800" b="1" dirty="0" smtClean="0"/>
              <a:t>And/or</a:t>
            </a:r>
            <a:r>
              <a:rPr lang="en-US" sz="2800" dirty="0" smtClean="0"/>
              <a:t> presence of one or more opportunistic infections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2400300" y="274638"/>
            <a:ext cx="4343400" cy="1143000"/>
          </a:xfrm>
        </p:spPr>
        <p:txBody>
          <a:bodyPr/>
          <a:lstStyle/>
          <a:p>
            <a:pPr fontAlgn="auto">
              <a:lnSpc>
                <a:spcPts val="5800"/>
              </a:lnSpc>
              <a:spcAft>
                <a:spcPts val="0"/>
              </a:spcAft>
              <a:defRPr/>
            </a:pPr>
            <a:r>
              <a:rPr lang="en-US" b="1" dirty="0" smtClean="0">
                <a:solidFill>
                  <a:srgbClr val="0066CC"/>
                </a:solidFill>
              </a:rPr>
              <a:t>Viral Load (VL)</a:t>
            </a:r>
          </a:p>
        </p:txBody>
      </p:sp>
      <p:pic>
        <p:nvPicPr>
          <p:cNvPr id="6" name="Picture 5" descr="HIV Viral Load.jpg"/>
          <p:cNvPicPr>
            <a:picLocks noChangeAspect="1"/>
          </p:cNvPicPr>
          <p:nvPr/>
        </p:nvPicPr>
        <p:blipFill>
          <a:blip r:embed="rId2" cstate="print"/>
          <a:stretch>
            <a:fillRect/>
          </a:stretch>
        </p:blipFill>
        <p:spPr>
          <a:xfrm>
            <a:off x="1619956" y="3429000"/>
            <a:ext cx="5904089" cy="3048000"/>
          </a:xfrm>
          <a:prstGeom prst="rect">
            <a:avLst/>
          </a:prstGeom>
        </p:spPr>
      </p:pic>
      <p:sp>
        <p:nvSpPr>
          <p:cNvPr id="29698" name="Content Placeholder 4"/>
          <p:cNvSpPr>
            <a:spLocks noGrp="1"/>
          </p:cNvSpPr>
          <p:nvPr>
            <p:ph idx="1"/>
          </p:nvPr>
        </p:nvSpPr>
        <p:spPr>
          <a:xfrm>
            <a:off x="762000" y="1371600"/>
            <a:ext cx="7620000" cy="1981200"/>
          </a:xfrm>
        </p:spPr>
        <p:txBody>
          <a:bodyPr>
            <a:normAutofit fontScale="92500" lnSpcReduction="10000"/>
          </a:bodyPr>
          <a:lstStyle/>
          <a:p>
            <a:pPr marL="0" indent="0">
              <a:buNone/>
            </a:pPr>
            <a:r>
              <a:rPr lang="en-US" sz="2000" dirty="0" smtClean="0">
                <a:latin typeface="Arial" pitchFamily="34" charset="0"/>
                <a:cs typeface="Arial" pitchFamily="34" charset="0"/>
              </a:rPr>
              <a:t>Viral load is the amount of HIV in a sample of blood. HIV medications fight HIV and work to keep the virus from making copies of itself. VL tests are used along with the CD4 cell count to monitor the status of HIV disease, guide recommendations for therapy, and predict the future course of HIV. It is important to keep VL at an undetectable level. </a:t>
            </a:r>
            <a:r>
              <a:rPr lang="en-US" sz="2400" dirty="0" smtClean="0"/>
              <a:t/>
            </a:r>
            <a:br>
              <a:rPr lang="en-US" sz="2400" dirty="0" smtClean="0"/>
            </a:br>
            <a:endParaRPr lang="en-US" sz="24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1366</Words>
  <Application>Microsoft Office PowerPoint</Application>
  <PresentationFormat>On-screen Show (4:3)</PresentationFormat>
  <Paragraphs>173</Paragraphs>
  <Slides>19</Slides>
  <Notes>12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HIV, the basics…</vt:lpstr>
      <vt:lpstr>What are HIV and AIDS?</vt:lpstr>
      <vt:lpstr>What is HIV?</vt:lpstr>
      <vt:lpstr>HIV Invades  CD4+ Cells</vt:lpstr>
      <vt:lpstr>HIV is an Inflammatory Disease</vt:lpstr>
      <vt:lpstr>What is AIDS?</vt:lpstr>
      <vt:lpstr>Opportunistic Infections (OIs)</vt:lpstr>
      <vt:lpstr>What Gives an  HIV Stage 3 (AIDS) Diagnosis?</vt:lpstr>
      <vt:lpstr>Viral Load (VL)</vt:lpstr>
      <vt:lpstr>Undetectable Viral Load?  What is that?</vt:lpstr>
      <vt:lpstr>Exposure vs. Infection</vt:lpstr>
      <vt:lpstr>Infectious Bodily Fluids</vt:lpstr>
      <vt:lpstr>Non-Infectious Bodily Fluids</vt:lpstr>
      <vt:lpstr> Requirements for Infection</vt:lpstr>
      <vt:lpstr>Slide 15</vt:lpstr>
      <vt:lpstr>How to explain HIV &amp; oral sex</vt:lpstr>
      <vt:lpstr>HIV is NOT transmitted by: </vt:lpstr>
      <vt:lpstr>What does HIV look like in CA?</vt:lpstr>
      <vt:lpstr>What does HIV look like in SF?</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 the basics…</dc:title>
  <dc:creator>Jose Luis Guzman</dc:creator>
  <cp:lastModifiedBy>Jose Luis Guzman</cp:lastModifiedBy>
  <cp:revision>1</cp:revision>
  <dcterms:created xsi:type="dcterms:W3CDTF">2015-03-10T20:41:26Z</dcterms:created>
  <dcterms:modified xsi:type="dcterms:W3CDTF">2015-03-10T20:42:22Z</dcterms:modified>
</cp:coreProperties>
</file>